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48" r:id="rId2"/>
    <p:sldMasterId id="2147483651" r:id="rId3"/>
  </p:sldMasterIdLst>
  <p:notesMasterIdLst>
    <p:notesMasterId r:id="rId18"/>
  </p:notesMasterIdLst>
  <p:sldIdLst>
    <p:sldId id="3557" r:id="rId4"/>
    <p:sldId id="303" r:id="rId5"/>
    <p:sldId id="3600" r:id="rId6"/>
    <p:sldId id="3567" r:id="rId7"/>
    <p:sldId id="3601" r:id="rId8"/>
    <p:sldId id="3599" r:id="rId9"/>
    <p:sldId id="3602" r:id="rId10"/>
    <p:sldId id="3593" r:id="rId11"/>
    <p:sldId id="3606" r:id="rId12"/>
    <p:sldId id="3605" r:id="rId13"/>
    <p:sldId id="3607" r:id="rId14"/>
    <p:sldId id="3604" r:id="rId15"/>
    <p:sldId id="3553" r:id="rId16"/>
    <p:sldId id="3558"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8E5B4599-2257-4668-87E8-DD969BBC4D87}">
          <p14:sldIdLst>
            <p14:sldId id="3557"/>
            <p14:sldId id="303"/>
            <p14:sldId id="3600"/>
            <p14:sldId id="3567"/>
            <p14:sldId id="3601"/>
            <p14:sldId id="3599"/>
            <p14:sldId id="3602"/>
            <p14:sldId id="3593"/>
            <p14:sldId id="3606"/>
            <p14:sldId id="3605"/>
            <p14:sldId id="3607"/>
            <p14:sldId id="3604"/>
            <p14:sldId id="3553"/>
            <p14:sldId id="35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E4F4FF"/>
    <a:srgbClr val="FFA500"/>
    <a:srgbClr val="00A5CF"/>
    <a:srgbClr val="F8F8F8"/>
    <a:srgbClr val="FFFFFF"/>
    <a:srgbClr val="D0CECE"/>
    <a:srgbClr val="A0B8E2"/>
    <a:srgbClr val="96B7F1"/>
    <a:srgbClr val="EEF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3" autoAdjust="0"/>
    <p:restoredTop sz="94660"/>
  </p:normalViewPr>
  <p:slideViewPr>
    <p:cSldViewPr snapToGrid="0">
      <p:cViewPr varScale="1">
        <p:scale>
          <a:sx n="159" d="100"/>
          <a:sy n="159" d="100"/>
        </p:scale>
        <p:origin x="80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37EAB-7ABF-4284-A1D1-D1D47031D611}" type="datetimeFigureOut">
              <a:rPr lang="zh-CN" altLang="en-US" smtClean="0"/>
              <a:t>2025/6/23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04C88-5F02-479E-BFA0-6114D9027D2F}" type="slidenum">
              <a:rPr lang="zh-CN" altLang="en-US" smtClean="0"/>
              <a:t>‹#›</a:t>
            </a:fld>
            <a:endParaRPr lang="zh-CN" altLang="en-US"/>
          </a:p>
        </p:txBody>
      </p:sp>
    </p:spTree>
    <p:extLst>
      <p:ext uri="{BB962C8B-B14F-4D97-AF65-F5344CB8AC3E}">
        <p14:creationId xmlns:p14="http://schemas.microsoft.com/office/powerpoint/2010/main" val="320017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AF63B6-CC16-AD4D-2A0E-DD21A8C56E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A2E686A-534B-B8F2-F46A-8BC7EA8E2F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18E405C-C685-484A-0212-FEC5E51B2367}"/>
              </a:ext>
            </a:extLst>
          </p:cNvPr>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a:extLst>
              <a:ext uri="{FF2B5EF4-FFF2-40B4-BE49-F238E27FC236}">
                <a16:creationId xmlns:a16="http://schemas.microsoft.com/office/drawing/2014/main" id="{1D25FD27-A9BF-02A9-41A4-A543BBB40CCA}"/>
              </a:ext>
            </a:extLst>
          </p:cNvPr>
          <p:cNvSpPr>
            <a:spLocks noGrp="1"/>
          </p:cNvSpPr>
          <p:nvPr>
            <p:ph type="ftr" sz="quarter" idx="11"/>
          </p:nvPr>
        </p:nvSpPr>
        <p:spPr>
          <a:xfrm>
            <a:off x="4038600" y="6356350"/>
            <a:ext cx="4114800" cy="365125"/>
          </a:xfrm>
          <a:prstGeom prst="rect">
            <a:avLst/>
          </a:prstGeom>
        </p:spPr>
        <p:txBody>
          <a:bodyPr/>
          <a:lstStyle/>
          <a:p>
            <a:r>
              <a:rPr lang="en-US" altLang="zh-CN"/>
              <a:t>Fiber Coupling Efficiency</a:t>
            </a:r>
            <a:endParaRPr lang="zh-CN" altLang="en-US"/>
          </a:p>
        </p:txBody>
      </p:sp>
      <p:sp>
        <p:nvSpPr>
          <p:cNvPr id="6" name="灯片编号占位符 5">
            <a:extLst>
              <a:ext uri="{FF2B5EF4-FFF2-40B4-BE49-F238E27FC236}">
                <a16:creationId xmlns:a16="http://schemas.microsoft.com/office/drawing/2014/main" id="{C0D19FE0-0038-1376-F1C7-A51B6D5D61B4}"/>
              </a:ext>
            </a:extLst>
          </p:cNvPr>
          <p:cNvSpPr>
            <a:spLocks noGrp="1"/>
          </p:cNvSpPr>
          <p:nvPr>
            <p:ph type="sldNum" sz="quarter" idx="12"/>
          </p:nvPr>
        </p:nvSpPr>
        <p:spPr>
          <a:xfrm>
            <a:off x="8610600" y="6356350"/>
            <a:ext cx="2743200" cy="365125"/>
          </a:xfrm>
          <a:prstGeom prst="rect">
            <a:avLst/>
          </a:prstGeom>
        </p:spPr>
        <p:txBody>
          <a:bodyPr/>
          <a:lstStyle/>
          <a:p>
            <a:fld id="{62228650-327F-4E62-9A74-A5C31B4C2BD3}" type="slidenum">
              <a:rPr lang="zh-CN" altLang="en-US" smtClean="0"/>
              <a:t>‹#›</a:t>
            </a:fld>
            <a:endParaRPr lang="zh-CN" altLang="en-US"/>
          </a:p>
        </p:txBody>
      </p:sp>
      <p:pic>
        <p:nvPicPr>
          <p:cNvPr id="7" name="图片 6">
            <a:extLst>
              <a:ext uri="{FF2B5EF4-FFF2-40B4-BE49-F238E27FC236}">
                <a16:creationId xmlns:a16="http://schemas.microsoft.com/office/drawing/2014/main" id="{A959F42C-8A05-CC60-928C-98B5F16BB5F9}"/>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8" name="图片 7">
            <a:extLst>
              <a:ext uri="{FF2B5EF4-FFF2-40B4-BE49-F238E27FC236}">
                <a16:creationId xmlns:a16="http://schemas.microsoft.com/office/drawing/2014/main" id="{490AE02B-1C78-4E82-7C20-CE1A9CDAA8E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280704" y="251374"/>
            <a:ext cx="1579724" cy="478130"/>
          </a:xfrm>
          <a:prstGeom prst="rect">
            <a:avLst/>
          </a:prstGeom>
        </p:spPr>
      </p:pic>
    </p:spTree>
    <p:extLst>
      <p:ext uri="{BB962C8B-B14F-4D97-AF65-F5344CB8AC3E}">
        <p14:creationId xmlns:p14="http://schemas.microsoft.com/office/powerpoint/2010/main" val="102958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D007B-9EFB-4A58-6754-92CD0A7676F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23DCD23-6B07-E954-92AE-13BB3C94EDA5}"/>
              </a:ext>
            </a:extLst>
          </p:cNvPr>
          <p:cNvSpPr>
            <a:spLocks noGrp="1"/>
          </p:cNvSpPr>
          <p:nvPr>
            <p:ph type="dt" sz="half" idx="10"/>
          </p:nvPr>
        </p:nvSpPr>
        <p:spPr/>
        <p:txBody>
          <a:bodyPr/>
          <a:lstStyle/>
          <a:p>
            <a:endParaRPr lang="zh-CN" altLang="en-US"/>
          </a:p>
        </p:txBody>
      </p:sp>
      <p:sp>
        <p:nvSpPr>
          <p:cNvPr id="4" name="页脚占位符 3">
            <a:extLst>
              <a:ext uri="{FF2B5EF4-FFF2-40B4-BE49-F238E27FC236}">
                <a16:creationId xmlns:a16="http://schemas.microsoft.com/office/drawing/2014/main" id="{65AE1E30-443E-3AB1-4058-145777D3A973}"/>
              </a:ext>
            </a:extLst>
          </p:cNvPr>
          <p:cNvSpPr>
            <a:spLocks noGrp="1"/>
          </p:cNvSpPr>
          <p:nvPr>
            <p:ph type="ftr" sz="quarter" idx="11"/>
          </p:nvPr>
        </p:nvSpPr>
        <p:spPr/>
        <p:txBody>
          <a:bodyPr/>
          <a:lstStyle/>
          <a:p>
            <a:r>
              <a:rPr lang="en-US" altLang="zh-CN"/>
              <a:t>Fiber Coupling Efficiency</a:t>
            </a:r>
            <a:endParaRPr lang="zh-CN" altLang="en-US"/>
          </a:p>
        </p:txBody>
      </p:sp>
      <p:sp>
        <p:nvSpPr>
          <p:cNvPr id="5" name="灯片编号占位符 4">
            <a:extLst>
              <a:ext uri="{FF2B5EF4-FFF2-40B4-BE49-F238E27FC236}">
                <a16:creationId xmlns:a16="http://schemas.microsoft.com/office/drawing/2014/main" id="{2C5C5CE1-995E-E0F0-0FF0-AF2B6CBEEE04}"/>
              </a:ext>
            </a:extLst>
          </p:cNvPr>
          <p:cNvSpPr>
            <a:spLocks noGrp="1"/>
          </p:cNvSpPr>
          <p:nvPr>
            <p:ph type="sldNum" sz="quarter" idx="12"/>
          </p:nvPr>
        </p:nvSpPr>
        <p:spPr/>
        <p:txBody>
          <a:bodyPr/>
          <a:lstStyle/>
          <a:p>
            <a:fld id="{819FD367-C88D-404C-AE09-0782E4EBEDD5}" type="slidenum">
              <a:rPr lang="zh-CN" altLang="en-US" smtClean="0"/>
              <a:t>‹#›</a:t>
            </a:fld>
            <a:endParaRPr lang="zh-CN" altLang="en-US"/>
          </a:p>
        </p:txBody>
      </p:sp>
    </p:spTree>
    <p:extLst>
      <p:ext uri="{BB962C8B-B14F-4D97-AF65-F5344CB8AC3E}">
        <p14:creationId xmlns:p14="http://schemas.microsoft.com/office/powerpoint/2010/main" val="21013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96FFA-9729-7D50-3757-5A22DB1DF690}"/>
              </a:ext>
            </a:extLst>
          </p:cNvPr>
          <p:cNvSpPr>
            <a:spLocks noGrp="1"/>
          </p:cNvSpPr>
          <p:nvPr>
            <p:ph type="dt" sz="half" idx="10"/>
          </p:nvPr>
        </p:nvSpPr>
        <p:spPr/>
        <p:txBody>
          <a:bodyPr/>
          <a:lstStyle/>
          <a:p>
            <a:endParaRPr lang="zh-CN" altLang="en-US"/>
          </a:p>
        </p:txBody>
      </p:sp>
      <p:sp>
        <p:nvSpPr>
          <p:cNvPr id="3" name="页脚占位符 2">
            <a:extLst>
              <a:ext uri="{FF2B5EF4-FFF2-40B4-BE49-F238E27FC236}">
                <a16:creationId xmlns:a16="http://schemas.microsoft.com/office/drawing/2014/main" id="{6A96AF7D-B6AD-A59D-CC58-02AE374EF1C3}"/>
              </a:ext>
            </a:extLst>
          </p:cNvPr>
          <p:cNvSpPr>
            <a:spLocks noGrp="1"/>
          </p:cNvSpPr>
          <p:nvPr>
            <p:ph type="ftr" sz="quarter" idx="11"/>
          </p:nvPr>
        </p:nvSpPr>
        <p:spPr/>
        <p:txBody>
          <a:bodyPr/>
          <a:lstStyle/>
          <a:p>
            <a:r>
              <a:rPr lang="en-US" altLang="zh-CN"/>
              <a:t>Fiber Coupling Efficiency</a:t>
            </a:r>
            <a:endParaRPr lang="zh-CN" altLang="en-US"/>
          </a:p>
        </p:txBody>
      </p:sp>
      <p:sp>
        <p:nvSpPr>
          <p:cNvPr id="4" name="灯片编号占位符 3">
            <a:extLst>
              <a:ext uri="{FF2B5EF4-FFF2-40B4-BE49-F238E27FC236}">
                <a16:creationId xmlns:a16="http://schemas.microsoft.com/office/drawing/2014/main" id="{F4FF84BE-093D-FDC6-2A70-2A140ED73DB2}"/>
              </a:ext>
            </a:extLst>
          </p:cNvPr>
          <p:cNvSpPr>
            <a:spLocks noGrp="1"/>
          </p:cNvSpPr>
          <p:nvPr>
            <p:ph type="sldNum" sz="quarter" idx="12"/>
          </p:nvPr>
        </p:nvSpPr>
        <p:spPr/>
        <p:txBody>
          <a:bodyPr/>
          <a:lstStyle/>
          <a:p>
            <a:fld id="{819FD367-C88D-404C-AE09-0782E4EBEDD5}" type="slidenum">
              <a:rPr lang="zh-CN" altLang="en-US" smtClean="0"/>
              <a:t>‹#›</a:t>
            </a:fld>
            <a:endParaRPr lang="zh-CN" altLang="en-US"/>
          </a:p>
        </p:txBody>
      </p:sp>
    </p:spTree>
    <p:extLst>
      <p:ext uri="{BB962C8B-B14F-4D97-AF65-F5344CB8AC3E}">
        <p14:creationId xmlns:p14="http://schemas.microsoft.com/office/powerpoint/2010/main" val="78582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A43086-60BE-B366-F7B5-19D129CD1B4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245EAC8-7921-571D-47E0-7217219438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7FE0839-CC81-53CE-EA33-91EFB3472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7858EEB-078C-8369-D3B0-757D110FF148}"/>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AC569C64-67A7-49D0-ADC7-8EB6CF722548}"/>
              </a:ext>
            </a:extLst>
          </p:cNvPr>
          <p:cNvSpPr>
            <a:spLocks noGrp="1"/>
          </p:cNvSpPr>
          <p:nvPr>
            <p:ph type="ftr" sz="quarter" idx="11"/>
          </p:nvPr>
        </p:nvSpPr>
        <p:spPr/>
        <p:txBody>
          <a:bodyPr/>
          <a:lstStyle/>
          <a:p>
            <a:r>
              <a:rPr lang="en-US" altLang="zh-CN"/>
              <a:t>Fiber Coupling Efficiency</a:t>
            </a:r>
            <a:endParaRPr lang="zh-CN" altLang="en-US"/>
          </a:p>
        </p:txBody>
      </p:sp>
      <p:sp>
        <p:nvSpPr>
          <p:cNvPr id="7" name="灯片编号占位符 6">
            <a:extLst>
              <a:ext uri="{FF2B5EF4-FFF2-40B4-BE49-F238E27FC236}">
                <a16:creationId xmlns:a16="http://schemas.microsoft.com/office/drawing/2014/main" id="{6787DC1D-F64A-E6CE-35E7-1480954C996D}"/>
              </a:ext>
            </a:extLst>
          </p:cNvPr>
          <p:cNvSpPr>
            <a:spLocks noGrp="1"/>
          </p:cNvSpPr>
          <p:nvPr>
            <p:ph type="sldNum" sz="quarter" idx="12"/>
          </p:nvPr>
        </p:nvSpPr>
        <p:spPr/>
        <p:txBody>
          <a:bodyPr/>
          <a:lstStyle/>
          <a:p>
            <a:fld id="{819FD367-C88D-404C-AE09-0782E4EBEDD5}" type="slidenum">
              <a:rPr lang="zh-CN" altLang="en-US" smtClean="0"/>
              <a:t>‹#›</a:t>
            </a:fld>
            <a:endParaRPr lang="zh-CN" altLang="en-US"/>
          </a:p>
        </p:txBody>
      </p:sp>
    </p:spTree>
    <p:extLst>
      <p:ext uri="{BB962C8B-B14F-4D97-AF65-F5344CB8AC3E}">
        <p14:creationId xmlns:p14="http://schemas.microsoft.com/office/powerpoint/2010/main" val="3807873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22DAB0-47B2-ADA9-098A-ECD1013CFAD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973FC4F-BD8F-4842-F0FD-27A1DB67D9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81469B9-979F-B8B7-ED71-346B1B989A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03A576E-D465-74B1-A755-DF4B6874BC3F}"/>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72F622EA-DAB9-67A4-9AC7-412B960B19E6}"/>
              </a:ext>
            </a:extLst>
          </p:cNvPr>
          <p:cNvSpPr>
            <a:spLocks noGrp="1"/>
          </p:cNvSpPr>
          <p:nvPr>
            <p:ph type="ftr" sz="quarter" idx="11"/>
          </p:nvPr>
        </p:nvSpPr>
        <p:spPr/>
        <p:txBody>
          <a:bodyPr/>
          <a:lstStyle/>
          <a:p>
            <a:r>
              <a:rPr lang="en-US" altLang="zh-CN"/>
              <a:t>Fiber Coupling Efficiency</a:t>
            </a:r>
            <a:endParaRPr lang="zh-CN" altLang="en-US"/>
          </a:p>
        </p:txBody>
      </p:sp>
      <p:sp>
        <p:nvSpPr>
          <p:cNvPr id="7" name="灯片编号占位符 6">
            <a:extLst>
              <a:ext uri="{FF2B5EF4-FFF2-40B4-BE49-F238E27FC236}">
                <a16:creationId xmlns:a16="http://schemas.microsoft.com/office/drawing/2014/main" id="{9448E9EA-0513-FFE5-1037-10D2895C387A}"/>
              </a:ext>
            </a:extLst>
          </p:cNvPr>
          <p:cNvSpPr>
            <a:spLocks noGrp="1"/>
          </p:cNvSpPr>
          <p:nvPr>
            <p:ph type="sldNum" sz="quarter" idx="12"/>
          </p:nvPr>
        </p:nvSpPr>
        <p:spPr/>
        <p:txBody>
          <a:bodyPr/>
          <a:lstStyle/>
          <a:p>
            <a:fld id="{819FD367-C88D-404C-AE09-0782E4EBEDD5}" type="slidenum">
              <a:rPr lang="zh-CN" altLang="en-US" smtClean="0"/>
              <a:t>‹#›</a:t>
            </a:fld>
            <a:endParaRPr lang="zh-CN" altLang="en-US"/>
          </a:p>
        </p:txBody>
      </p:sp>
    </p:spTree>
    <p:extLst>
      <p:ext uri="{BB962C8B-B14F-4D97-AF65-F5344CB8AC3E}">
        <p14:creationId xmlns:p14="http://schemas.microsoft.com/office/powerpoint/2010/main" val="2313926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54D517-C381-B894-1708-B44F44A2E3C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27E9BCF-B389-AD77-5CB7-7BA4202CF26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9DE633A-35E4-EB48-72C2-3C25CFC1E95A}"/>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A9C28CC8-CD6F-7512-1881-F7B7EF659104}"/>
              </a:ext>
            </a:extLst>
          </p:cNvPr>
          <p:cNvSpPr>
            <a:spLocks noGrp="1"/>
          </p:cNvSpPr>
          <p:nvPr>
            <p:ph type="ftr" sz="quarter" idx="11"/>
          </p:nvPr>
        </p:nvSpPr>
        <p:spPr/>
        <p:txBody>
          <a:bodyPr/>
          <a:lstStyle/>
          <a:p>
            <a:r>
              <a:rPr lang="en-US" altLang="zh-CN"/>
              <a:t>Fiber Coupling Efficiency</a:t>
            </a:r>
            <a:endParaRPr lang="zh-CN" altLang="en-US"/>
          </a:p>
        </p:txBody>
      </p:sp>
      <p:sp>
        <p:nvSpPr>
          <p:cNvPr id="6" name="灯片编号占位符 5">
            <a:extLst>
              <a:ext uri="{FF2B5EF4-FFF2-40B4-BE49-F238E27FC236}">
                <a16:creationId xmlns:a16="http://schemas.microsoft.com/office/drawing/2014/main" id="{A3B852D8-8910-F454-96AD-233DA13D980F}"/>
              </a:ext>
            </a:extLst>
          </p:cNvPr>
          <p:cNvSpPr>
            <a:spLocks noGrp="1"/>
          </p:cNvSpPr>
          <p:nvPr>
            <p:ph type="sldNum" sz="quarter" idx="12"/>
          </p:nvPr>
        </p:nvSpPr>
        <p:spPr/>
        <p:txBody>
          <a:bodyPr/>
          <a:lstStyle/>
          <a:p>
            <a:fld id="{819FD367-C88D-404C-AE09-0782E4EBEDD5}" type="slidenum">
              <a:rPr lang="zh-CN" altLang="en-US" smtClean="0"/>
              <a:t>‹#›</a:t>
            </a:fld>
            <a:endParaRPr lang="zh-CN" altLang="en-US"/>
          </a:p>
        </p:txBody>
      </p:sp>
    </p:spTree>
    <p:extLst>
      <p:ext uri="{BB962C8B-B14F-4D97-AF65-F5344CB8AC3E}">
        <p14:creationId xmlns:p14="http://schemas.microsoft.com/office/powerpoint/2010/main" val="4089548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93E71E0-5F78-84FC-1A53-8AA1FC13AD6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81BE393-2A8D-4D23-9EB4-7F330AD2D95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777AF8A-EC55-59B8-9960-A754DBCFD081}"/>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EFD554CB-8531-6EEC-C2D2-9EFD87F483E1}"/>
              </a:ext>
            </a:extLst>
          </p:cNvPr>
          <p:cNvSpPr>
            <a:spLocks noGrp="1"/>
          </p:cNvSpPr>
          <p:nvPr>
            <p:ph type="ftr" sz="quarter" idx="11"/>
          </p:nvPr>
        </p:nvSpPr>
        <p:spPr/>
        <p:txBody>
          <a:bodyPr/>
          <a:lstStyle/>
          <a:p>
            <a:r>
              <a:rPr lang="en-US" altLang="zh-CN"/>
              <a:t>Fiber Coupling Efficiency</a:t>
            </a:r>
            <a:endParaRPr lang="zh-CN" altLang="en-US"/>
          </a:p>
        </p:txBody>
      </p:sp>
      <p:sp>
        <p:nvSpPr>
          <p:cNvPr id="6" name="灯片编号占位符 5">
            <a:extLst>
              <a:ext uri="{FF2B5EF4-FFF2-40B4-BE49-F238E27FC236}">
                <a16:creationId xmlns:a16="http://schemas.microsoft.com/office/drawing/2014/main" id="{665C535A-E0A3-3B3C-83E2-E893C08B5354}"/>
              </a:ext>
            </a:extLst>
          </p:cNvPr>
          <p:cNvSpPr>
            <a:spLocks noGrp="1"/>
          </p:cNvSpPr>
          <p:nvPr>
            <p:ph type="sldNum" sz="quarter" idx="12"/>
          </p:nvPr>
        </p:nvSpPr>
        <p:spPr/>
        <p:txBody>
          <a:bodyPr/>
          <a:lstStyle/>
          <a:p>
            <a:fld id="{819FD367-C88D-404C-AE09-0782E4EBEDD5}" type="slidenum">
              <a:rPr lang="zh-CN" altLang="en-US" smtClean="0"/>
              <a:t>‹#›</a:t>
            </a:fld>
            <a:endParaRPr lang="zh-CN" altLang="en-US"/>
          </a:p>
        </p:txBody>
      </p:sp>
    </p:spTree>
    <p:extLst>
      <p:ext uri="{BB962C8B-B14F-4D97-AF65-F5344CB8AC3E}">
        <p14:creationId xmlns:p14="http://schemas.microsoft.com/office/powerpoint/2010/main" val="78051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cxnSp>
        <p:nvCxnSpPr>
          <p:cNvPr id="12" name="直接连接符 11">
            <a:extLst>
              <a:ext uri="{FF2B5EF4-FFF2-40B4-BE49-F238E27FC236}">
                <a16:creationId xmlns:a16="http://schemas.microsoft.com/office/drawing/2014/main" id="{8532B68F-04A6-BDC6-49B9-A3E8A9D491EB}"/>
              </a:ext>
            </a:extLst>
          </p:cNvPr>
          <p:cNvCxnSpPr>
            <a:cxnSpLocks/>
          </p:cNvCxnSpPr>
          <p:nvPr userDrawn="1"/>
        </p:nvCxnSpPr>
        <p:spPr>
          <a:xfrm>
            <a:off x="19050" y="6420582"/>
            <a:ext cx="12132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文本占位符 15">
            <a:extLst>
              <a:ext uri="{FF2B5EF4-FFF2-40B4-BE49-F238E27FC236}">
                <a16:creationId xmlns:a16="http://schemas.microsoft.com/office/drawing/2014/main" id="{3F4826DB-36F5-2D26-EEB9-1B4B978319B9}"/>
              </a:ext>
            </a:extLst>
          </p:cNvPr>
          <p:cNvSpPr>
            <a:spLocks noGrp="1"/>
          </p:cNvSpPr>
          <p:nvPr>
            <p:ph type="body" sz="quarter" idx="10"/>
          </p:nvPr>
        </p:nvSpPr>
        <p:spPr>
          <a:xfrm>
            <a:off x="154046" y="6558681"/>
            <a:ext cx="3714064" cy="223667"/>
          </a:xfrm>
        </p:spPr>
        <p:txBody>
          <a:bodyPr>
            <a:noAutofit/>
          </a:bodyPr>
          <a:lstStyle>
            <a:lvl1pPr marL="0" indent="0">
              <a:buNone/>
              <a:defRPr sz="1200" baseline="0"/>
            </a:lvl1pPr>
          </a:lstStyle>
          <a:p>
            <a:pPr algn="l">
              <a:spcAft>
                <a:spcPts val="1200"/>
              </a:spcAft>
            </a:pPr>
            <a:endParaRPr lang="zh-CN" altLang="en-US" sz="2800" dirty="0">
              <a:latin typeface="Times New Roman" panose="02020603050405020304" pitchFamily="18" charset="0"/>
              <a:ea typeface="微软雅黑" panose="020B0503020204020204" pitchFamily="34" charset="-122"/>
            </a:endParaRPr>
          </a:p>
        </p:txBody>
      </p:sp>
      <p:sp>
        <p:nvSpPr>
          <p:cNvPr id="7" name="内容占位符 25">
            <a:extLst>
              <a:ext uri="{FF2B5EF4-FFF2-40B4-BE49-F238E27FC236}">
                <a16:creationId xmlns:a16="http://schemas.microsoft.com/office/drawing/2014/main" id="{2BF4A508-75A4-BE17-49EF-561AC9D5D5DA}"/>
              </a:ext>
            </a:extLst>
          </p:cNvPr>
          <p:cNvSpPr>
            <a:spLocks noGrp="1"/>
          </p:cNvSpPr>
          <p:nvPr>
            <p:ph sz="quarter" idx="11"/>
          </p:nvPr>
        </p:nvSpPr>
        <p:spPr>
          <a:xfrm>
            <a:off x="377414" y="153146"/>
            <a:ext cx="10168666" cy="415925"/>
          </a:xfrm>
        </p:spPr>
        <p:txBody>
          <a:bodyPr/>
          <a:lstStyle>
            <a:lvl1pPr marL="0" indent="0">
              <a:buFontTx/>
              <a:buNone/>
              <a:defRPr b="1"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dirty="0"/>
              <a:t>单击此处编辑母版文本</a:t>
            </a:r>
          </a:p>
        </p:txBody>
      </p:sp>
    </p:spTree>
    <p:extLst>
      <p:ext uri="{BB962C8B-B14F-4D97-AF65-F5344CB8AC3E}">
        <p14:creationId xmlns:p14="http://schemas.microsoft.com/office/powerpoint/2010/main" val="163500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61577CF-CF47-A59C-5FE8-14FF98D762F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文本占位符 15">
            <a:extLst>
              <a:ext uri="{FF2B5EF4-FFF2-40B4-BE49-F238E27FC236}">
                <a16:creationId xmlns:a16="http://schemas.microsoft.com/office/drawing/2014/main" id="{EDC0DD2B-8747-C5D5-F749-20AC7D5C56BE}"/>
              </a:ext>
            </a:extLst>
          </p:cNvPr>
          <p:cNvSpPr>
            <a:spLocks noGrp="1"/>
          </p:cNvSpPr>
          <p:nvPr>
            <p:ph type="body" sz="quarter" idx="10"/>
          </p:nvPr>
        </p:nvSpPr>
        <p:spPr>
          <a:xfrm>
            <a:off x="154046" y="6558681"/>
            <a:ext cx="3714064" cy="223667"/>
          </a:xfrm>
        </p:spPr>
        <p:txBody>
          <a:bodyPr>
            <a:noAutofit/>
          </a:bodyPr>
          <a:lstStyle>
            <a:lvl1pPr marL="0" indent="0">
              <a:buNone/>
              <a:defRPr sz="1200" baseline="0"/>
            </a:lvl1pPr>
          </a:lstStyle>
          <a:p>
            <a:pPr algn="l">
              <a:spcAft>
                <a:spcPts val="1200"/>
              </a:spcAft>
            </a:pPr>
            <a:endParaRPr lang="zh-CN" altLang="en-US" sz="2800" dirty="0">
              <a:latin typeface="Times New Roman" panose="02020603050405020304" pitchFamily="18" charset="0"/>
              <a:ea typeface="微软雅黑" panose="020B0503020204020204" pitchFamily="34" charset="-122"/>
            </a:endParaRPr>
          </a:p>
        </p:txBody>
      </p:sp>
      <p:sp>
        <p:nvSpPr>
          <p:cNvPr id="5" name="内容占位符 25">
            <a:extLst>
              <a:ext uri="{FF2B5EF4-FFF2-40B4-BE49-F238E27FC236}">
                <a16:creationId xmlns:a16="http://schemas.microsoft.com/office/drawing/2014/main" id="{C6959F95-A5F8-B01D-3190-FBD664B80F00}"/>
              </a:ext>
            </a:extLst>
          </p:cNvPr>
          <p:cNvSpPr>
            <a:spLocks noGrp="1"/>
          </p:cNvSpPr>
          <p:nvPr>
            <p:ph sz="quarter" idx="11"/>
          </p:nvPr>
        </p:nvSpPr>
        <p:spPr>
          <a:xfrm>
            <a:off x="377414" y="153146"/>
            <a:ext cx="10168666" cy="415925"/>
          </a:xfrm>
        </p:spPr>
        <p:txBody>
          <a:bodyPr/>
          <a:lstStyle>
            <a:lvl1pPr marL="0" indent="0">
              <a:buFontTx/>
              <a:buNone/>
              <a:defRPr b="1"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dirty="0"/>
              <a:t>单击此处编辑母版文本</a:t>
            </a:r>
          </a:p>
        </p:txBody>
      </p:sp>
    </p:spTree>
    <p:extLst>
      <p:ext uri="{BB962C8B-B14F-4D97-AF65-F5344CB8AC3E}">
        <p14:creationId xmlns:p14="http://schemas.microsoft.com/office/powerpoint/2010/main" val="155637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文本占位符 15">
            <a:extLst>
              <a:ext uri="{FF2B5EF4-FFF2-40B4-BE49-F238E27FC236}">
                <a16:creationId xmlns:a16="http://schemas.microsoft.com/office/drawing/2014/main" id="{A179B374-DDD3-7908-6C8F-A9EFEB6E20E9}"/>
              </a:ext>
            </a:extLst>
          </p:cNvPr>
          <p:cNvSpPr>
            <a:spLocks noGrp="1"/>
          </p:cNvSpPr>
          <p:nvPr>
            <p:ph type="body" sz="quarter" idx="10"/>
          </p:nvPr>
        </p:nvSpPr>
        <p:spPr>
          <a:xfrm>
            <a:off x="154046" y="6558681"/>
            <a:ext cx="3714064" cy="223667"/>
          </a:xfrm>
        </p:spPr>
        <p:txBody>
          <a:bodyPr>
            <a:noAutofit/>
          </a:bodyPr>
          <a:lstStyle>
            <a:lvl1pPr marL="0" indent="0">
              <a:buNone/>
              <a:defRPr sz="1200" baseline="0"/>
            </a:lvl1pPr>
          </a:lstStyle>
          <a:p>
            <a:pPr algn="l">
              <a:spcAft>
                <a:spcPts val="1200"/>
              </a:spcAft>
            </a:pPr>
            <a:endParaRPr lang="zh-CN" altLang="en-US" sz="2800" dirty="0">
              <a:latin typeface="Times New Roman" panose="02020603050405020304" pitchFamily="18" charset="0"/>
              <a:ea typeface="微软雅黑" panose="020B0503020204020204" pitchFamily="34" charset="-122"/>
            </a:endParaRPr>
          </a:p>
        </p:txBody>
      </p:sp>
      <p:sp>
        <p:nvSpPr>
          <p:cNvPr id="7" name="内容占位符 2">
            <a:extLst>
              <a:ext uri="{FF2B5EF4-FFF2-40B4-BE49-F238E27FC236}">
                <a16:creationId xmlns:a16="http://schemas.microsoft.com/office/drawing/2014/main" id="{1DF4538F-7944-D7F2-4B3B-E42B69F563ED}"/>
              </a:ext>
            </a:extLst>
          </p:cNvPr>
          <p:cNvSpPr>
            <a:spLocks noGrp="1"/>
          </p:cNvSpPr>
          <p:nvPr>
            <p:ph sz="half" idx="1"/>
          </p:nvPr>
        </p:nvSpPr>
        <p:spPr>
          <a:xfrm>
            <a:off x="700053" y="1470390"/>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8" name="内容占位符 3">
            <a:extLst>
              <a:ext uri="{FF2B5EF4-FFF2-40B4-BE49-F238E27FC236}">
                <a16:creationId xmlns:a16="http://schemas.microsoft.com/office/drawing/2014/main" id="{88A599DC-0931-E89A-CDD0-4D2E64E661BA}"/>
              </a:ext>
            </a:extLst>
          </p:cNvPr>
          <p:cNvSpPr>
            <a:spLocks noGrp="1"/>
          </p:cNvSpPr>
          <p:nvPr>
            <p:ph sz="half" idx="2"/>
          </p:nvPr>
        </p:nvSpPr>
        <p:spPr>
          <a:xfrm>
            <a:off x="6034053" y="1470390"/>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 name="内容占位符 25">
            <a:extLst>
              <a:ext uri="{FF2B5EF4-FFF2-40B4-BE49-F238E27FC236}">
                <a16:creationId xmlns:a16="http://schemas.microsoft.com/office/drawing/2014/main" id="{5596876F-0B38-F301-1326-7CFE13FADC1D}"/>
              </a:ext>
            </a:extLst>
          </p:cNvPr>
          <p:cNvSpPr>
            <a:spLocks noGrp="1"/>
          </p:cNvSpPr>
          <p:nvPr>
            <p:ph sz="quarter" idx="11"/>
          </p:nvPr>
        </p:nvSpPr>
        <p:spPr>
          <a:xfrm>
            <a:off x="377414" y="153146"/>
            <a:ext cx="10168666" cy="415925"/>
          </a:xfrm>
        </p:spPr>
        <p:txBody>
          <a:bodyPr/>
          <a:lstStyle>
            <a:lvl1pPr marL="0" indent="0">
              <a:buFontTx/>
              <a:buNone/>
              <a:defRPr b="1" i="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dirty="0"/>
              <a:t>单击此处编辑母版文本</a:t>
            </a:r>
          </a:p>
        </p:txBody>
      </p:sp>
    </p:spTree>
    <p:extLst>
      <p:ext uri="{BB962C8B-B14F-4D97-AF65-F5344CB8AC3E}">
        <p14:creationId xmlns:p14="http://schemas.microsoft.com/office/powerpoint/2010/main" val="62603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DFBB03-9739-4076-2A3F-677E748E3F6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AEE3645-FBDC-514D-2E1D-F2EC3B23F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7AA334-D81B-9348-102A-D3FC0F06802F}"/>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F56F5153-657C-26FB-243B-39D737091196}"/>
              </a:ext>
            </a:extLst>
          </p:cNvPr>
          <p:cNvSpPr>
            <a:spLocks noGrp="1"/>
          </p:cNvSpPr>
          <p:nvPr>
            <p:ph type="ftr" sz="quarter" idx="11"/>
          </p:nvPr>
        </p:nvSpPr>
        <p:spPr/>
        <p:txBody>
          <a:bodyPr/>
          <a:lstStyle/>
          <a:p>
            <a:r>
              <a:rPr lang="en-US" altLang="zh-CN"/>
              <a:t>Fiber Coupling Efficiency</a:t>
            </a:r>
            <a:endParaRPr lang="zh-CN" altLang="en-US"/>
          </a:p>
        </p:txBody>
      </p:sp>
      <p:sp>
        <p:nvSpPr>
          <p:cNvPr id="6" name="灯片编号占位符 5">
            <a:extLst>
              <a:ext uri="{FF2B5EF4-FFF2-40B4-BE49-F238E27FC236}">
                <a16:creationId xmlns:a16="http://schemas.microsoft.com/office/drawing/2014/main" id="{4E550606-171E-3F4E-1208-4F9AFC8032A8}"/>
              </a:ext>
            </a:extLst>
          </p:cNvPr>
          <p:cNvSpPr>
            <a:spLocks noGrp="1"/>
          </p:cNvSpPr>
          <p:nvPr>
            <p:ph type="sldNum" sz="quarter" idx="12"/>
          </p:nvPr>
        </p:nvSpPr>
        <p:spPr/>
        <p:txBody>
          <a:bodyPr/>
          <a:lstStyle/>
          <a:p>
            <a:fld id="{819FD367-C88D-404C-AE09-0782E4EBEDD5}" type="slidenum">
              <a:rPr lang="zh-CN" altLang="en-US" smtClean="0"/>
              <a:t>‹#›</a:t>
            </a:fld>
            <a:endParaRPr lang="zh-CN" altLang="en-US"/>
          </a:p>
        </p:txBody>
      </p:sp>
    </p:spTree>
    <p:extLst>
      <p:ext uri="{BB962C8B-B14F-4D97-AF65-F5344CB8AC3E}">
        <p14:creationId xmlns:p14="http://schemas.microsoft.com/office/powerpoint/2010/main" val="98493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69B2E9-E8A0-59F0-9790-DE3D2BC1616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1577CF-CF47-A59C-5FE8-14FF98D762F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8C80DE-6BBF-1D0A-213C-75C385C1B9B9}"/>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A157A120-7202-0A8D-55B4-026ED978C371}"/>
              </a:ext>
            </a:extLst>
          </p:cNvPr>
          <p:cNvSpPr>
            <a:spLocks noGrp="1"/>
          </p:cNvSpPr>
          <p:nvPr>
            <p:ph type="ftr" sz="quarter" idx="11"/>
          </p:nvPr>
        </p:nvSpPr>
        <p:spPr/>
        <p:txBody>
          <a:bodyPr/>
          <a:lstStyle/>
          <a:p>
            <a:r>
              <a:rPr lang="en-US" altLang="zh-CN"/>
              <a:t>Fiber Coupling Efficiency</a:t>
            </a:r>
            <a:endParaRPr lang="zh-CN" altLang="en-US"/>
          </a:p>
        </p:txBody>
      </p:sp>
      <p:sp>
        <p:nvSpPr>
          <p:cNvPr id="6" name="灯片编号占位符 5">
            <a:extLst>
              <a:ext uri="{FF2B5EF4-FFF2-40B4-BE49-F238E27FC236}">
                <a16:creationId xmlns:a16="http://schemas.microsoft.com/office/drawing/2014/main" id="{1D176693-D2B1-D88C-4DC6-6574FD5ACC9A}"/>
              </a:ext>
            </a:extLst>
          </p:cNvPr>
          <p:cNvSpPr>
            <a:spLocks noGrp="1"/>
          </p:cNvSpPr>
          <p:nvPr>
            <p:ph type="sldNum" sz="quarter" idx="12"/>
          </p:nvPr>
        </p:nvSpPr>
        <p:spPr/>
        <p:txBody>
          <a:bodyPr/>
          <a:lstStyle/>
          <a:p>
            <a:fld id="{819FD367-C88D-404C-AE09-0782E4EBEDD5}" type="slidenum">
              <a:rPr lang="zh-CN" altLang="en-US" smtClean="0"/>
              <a:t>‹#›</a:t>
            </a:fld>
            <a:endParaRPr lang="zh-CN" altLang="en-US"/>
          </a:p>
        </p:txBody>
      </p:sp>
    </p:spTree>
    <p:extLst>
      <p:ext uri="{BB962C8B-B14F-4D97-AF65-F5344CB8AC3E}">
        <p14:creationId xmlns:p14="http://schemas.microsoft.com/office/powerpoint/2010/main" val="406083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659ABA-CBA2-1031-DE8C-9BC1F0CE085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B175A4A-9182-12BD-779B-BC05899825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AE68263-DD5F-F18C-9E9F-277D24C79089}"/>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B397D47D-E0FE-CD55-5E4D-129C8F522E4E}"/>
              </a:ext>
            </a:extLst>
          </p:cNvPr>
          <p:cNvSpPr>
            <a:spLocks noGrp="1"/>
          </p:cNvSpPr>
          <p:nvPr>
            <p:ph type="ftr" sz="quarter" idx="11"/>
          </p:nvPr>
        </p:nvSpPr>
        <p:spPr/>
        <p:txBody>
          <a:bodyPr/>
          <a:lstStyle/>
          <a:p>
            <a:r>
              <a:rPr lang="en-US" altLang="zh-CN"/>
              <a:t>Fiber Coupling Efficiency</a:t>
            </a:r>
            <a:endParaRPr lang="zh-CN" altLang="en-US"/>
          </a:p>
        </p:txBody>
      </p:sp>
      <p:sp>
        <p:nvSpPr>
          <p:cNvPr id="6" name="灯片编号占位符 5">
            <a:extLst>
              <a:ext uri="{FF2B5EF4-FFF2-40B4-BE49-F238E27FC236}">
                <a16:creationId xmlns:a16="http://schemas.microsoft.com/office/drawing/2014/main" id="{FD7FD269-7E03-3A56-64E1-2AA7D17DAFC0}"/>
              </a:ext>
            </a:extLst>
          </p:cNvPr>
          <p:cNvSpPr>
            <a:spLocks noGrp="1"/>
          </p:cNvSpPr>
          <p:nvPr>
            <p:ph type="sldNum" sz="quarter" idx="12"/>
          </p:nvPr>
        </p:nvSpPr>
        <p:spPr/>
        <p:txBody>
          <a:bodyPr/>
          <a:lstStyle/>
          <a:p>
            <a:fld id="{819FD367-C88D-404C-AE09-0782E4EBEDD5}" type="slidenum">
              <a:rPr lang="zh-CN" altLang="en-US" smtClean="0"/>
              <a:t>‹#›</a:t>
            </a:fld>
            <a:endParaRPr lang="zh-CN" altLang="en-US"/>
          </a:p>
        </p:txBody>
      </p:sp>
    </p:spTree>
    <p:extLst>
      <p:ext uri="{BB962C8B-B14F-4D97-AF65-F5344CB8AC3E}">
        <p14:creationId xmlns:p14="http://schemas.microsoft.com/office/powerpoint/2010/main" val="274799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608E6B-3F26-0332-D10B-5178E4B7883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5C0D3-5DF2-661D-2B2D-11403E741BA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7673D1F-38B9-F499-6EF7-218459EB2E0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1C7F0E9-A844-F19F-F25D-40D023EC9AF0}"/>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B5C6001B-8919-AA6F-2911-358489FACE3A}"/>
              </a:ext>
            </a:extLst>
          </p:cNvPr>
          <p:cNvSpPr>
            <a:spLocks noGrp="1"/>
          </p:cNvSpPr>
          <p:nvPr>
            <p:ph type="ftr" sz="quarter" idx="11"/>
          </p:nvPr>
        </p:nvSpPr>
        <p:spPr/>
        <p:txBody>
          <a:bodyPr/>
          <a:lstStyle/>
          <a:p>
            <a:r>
              <a:rPr lang="en-US" altLang="zh-CN"/>
              <a:t>Fiber Coupling Efficiency</a:t>
            </a:r>
            <a:endParaRPr lang="zh-CN" altLang="en-US"/>
          </a:p>
        </p:txBody>
      </p:sp>
      <p:sp>
        <p:nvSpPr>
          <p:cNvPr id="7" name="灯片编号占位符 6">
            <a:extLst>
              <a:ext uri="{FF2B5EF4-FFF2-40B4-BE49-F238E27FC236}">
                <a16:creationId xmlns:a16="http://schemas.microsoft.com/office/drawing/2014/main" id="{BBA6863F-9F64-1F79-8393-196863CA78EA}"/>
              </a:ext>
            </a:extLst>
          </p:cNvPr>
          <p:cNvSpPr>
            <a:spLocks noGrp="1"/>
          </p:cNvSpPr>
          <p:nvPr>
            <p:ph type="sldNum" sz="quarter" idx="12"/>
          </p:nvPr>
        </p:nvSpPr>
        <p:spPr/>
        <p:txBody>
          <a:bodyPr/>
          <a:lstStyle/>
          <a:p>
            <a:fld id="{819FD367-C88D-404C-AE09-0782E4EBEDD5}" type="slidenum">
              <a:rPr lang="zh-CN" altLang="en-US" smtClean="0"/>
              <a:t>‹#›</a:t>
            </a:fld>
            <a:endParaRPr lang="zh-CN" altLang="en-US"/>
          </a:p>
        </p:txBody>
      </p:sp>
    </p:spTree>
    <p:extLst>
      <p:ext uri="{BB962C8B-B14F-4D97-AF65-F5344CB8AC3E}">
        <p14:creationId xmlns:p14="http://schemas.microsoft.com/office/powerpoint/2010/main" val="133789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F498BA-DF85-699C-DA7F-BE68E66038E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362BDE7-C71E-6A5D-5AC1-8A39988538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39DB163-BFD4-A3EB-17A2-BB3F586F741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458C510-AA6E-11AC-516B-17DF08A833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724BFA3-6203-C045-E711-E06EC69CA94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95486DA-8340-4399-BB8D-C9877F3702CD}"/>
              </a:ext>
            </a:extLst>
          </p:cNvPr>
          <p:cNvSpPr>
            <a:spLocks noGrp="1"/>
          </p:cNvSpPr>
          <p:nvPr>
            <p:ph type="dt" sz="half" idx="10"/>
          </p:nvPr>
        </p:nvSpPr>
        <p:spPr/>
        <p:txBody>
          <a:bodyPr/>
          <a:lstStyle/>
          <a:p>
            <a:endParaRPr lang="zh-CN" altLang="en-US"/>
          </a:p>
        </p:txBody>
      </p:sp>
      <p:sp>
        <p:nvSpPr>
          <p:cNvPr id="8" name="页脚占位符 7">
            <a:extLst>
              <a:ext uri="{FF2B5EF4-FFF2-40B4-BE49-F238E27FC236}">
                <a16:creationId xmlns:a16="http://schemas.microsoft.com/office/drawing/2014/main" id="{24FB33DB-9FF7-525C-DECE-C415E09A98C9}"/>
              </a:ext>
            </a:extLst>
          </p:cNvPr>
          <p:cNvSpPr>
            <a:spLocks noGrp="1"/>
          </p:cNvSpPr>
          <p:nvPr>
            <p:ph type="ftr" sz="quarter" idx="11"/>
          </p:nvPr>
        </p:nvSpPr>
        <p:spPr/>
        <p:txBody>
          <a:bodyPr/>
          <a:lstStyle/>
          <a:p>
            <a:r>
              <a:rPr lang="en-US" altLang="zh-CN"/>
              <a:t>Fiber Coupling Efficiency</a:t>
            </a:r>
            <a:endParaRPr lang="zh-CN" altLang="en-US"/>
          </a:p>
        </p:txBody>
      </p:sp>
      <p:sp>
        <p:nvSpPr>
          <p:cNvPr id="9" name="灯片编号占位符 8">
            <a:extLst>
              <a:ext uri="{FF2B5EF4-FFF2-40B4-BE49-F238E27FC236}">
                <a16:creationId xmlns:a16="http://schemas.microsoft.com/office/drawing/2014/main" id="{F526BEA8-345A-C79B-3323-35E272700F74}"/>
              </a:ext>
            </a:extLst>
          </p:cNvPr>
          <p:cNvSpPr>
            <a:spLocks noGrp="1"/>
          </p:cNvSpPr>
          <p:nvPr>
            <p:ph type="sldNum" sz="quarter" idx="12"/>
          </p:nvPr>
        </p:nvSpPr>
        <p:spPr/>
        <p:txBody>
          <a:bodyPr/>
          <a:lstStyle/>
          <a:p>
            <a:fld id="{819FD367-C88D-404C-AE09-0782E4EBEDD5}" type="slidenum">
              <a:rPr lang="zh-CN" altLang="en-US" smtClean="0"/>
              <a:t>‹#›</a:t>
            </a:fld>
            <a:endParaRPr lang="zh-CN" altLang="en-US"/>
          </a:p>
        </p:txBody>
      </p:sp>
    </p:spTree>
    <p:extLst>
      <p:ext uri="{BB962C8B-B14F-4D97-AF65-F5344CB8AC3E}">
        <p14:creationId xmlns:p14="http://schemas.microsoft.com/office/powerpoint/2010/main" val="409320290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A8552EF-7F34-97AC-E4B3-8647BFC9F1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9734D0E-E836-ADF3-B50C-0D41753B1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D5887CD-85AA-9BC0-51CD-0C3AA9A594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A51800E6-4D49-FD8B-E4D8-E95EC824F8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Fiber Coupling Efficiency</a:t>
            </a:r>
            <a:endParaRPr lang="zh-CN" altLang="en-US"/>
          </a:p>
        </p:txBody>
      </p:sp>
      <p:sp>
        <p:nvSpPr>
          <p:cNvPr id="6" name="灯片编号占位符 5">
            <a:extLst>
              <a:ext uri="{FF2B5EF4-FFF2-40B4-BE49-F238E27FC236}">
                <a16:creationId xmlns:a16="http://schemas.microsoft.com/office/drawing/2014/main" id="{5719F282-1D97-5FF3-DC0C-BA6C0BE6E0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913F9-0CD6-424E-A386-9EEF4F978BB5}" type="slidenum">
              <a:rPr lang="zh-CN" altLang="en-US" smtClean="0"/>
              <a:t>‹#›</a:t>
            </a:fld>
            <a:endParaRPr lang="zh-CN" altLang="en-US"/>
          </a:p>
        </p:txBody>
      </p:sp>
    </p:spTree>
    <p:extLst>
      <p:ext uri="{BB962C8B-B14F-4D97-AF65-F5344CB8AC3E}">
        <p14:creationId xmlns:p14="http://schemas.microsoft.com/office/powerpoint/2010/main" val="3680944348"/>
      </p:ext>
    </p:extLst>
  </p:cSld>
  <p:clrMap bg1="lt1" tx1="dk1" bg2="lt2" tx2="dk2" accent1="accent1" accent2="accent2" accent3="accent3" accent4="accent4" accent5="accent5" accent6="accent6" hlink="hlink" folHlink="folHlink"/>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CA6EE2F3-7BD0-C39A-F19B-2868EDDF3F32}"/>
              </a:ext>
            </a:extLst>
          </p:cNvPr>
          <p:cNvSpPr>
            <a:spLocks noGrp="1"/>
          </p:cNvSpPr>
          <p:nvPr>
            <p:ph type="body" idx="1"/>
          </p:nvPr>
        </p:nvSpPr>
        <p:spPr>
          <a:xfrm>
            <a:off x="620696" y="1444563"/>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cxnSp>
        <p:nvCxnSpPr>
          <p:cNvPr id="9" name="直接连接符 8">
            <a:extLst>
              <a:ext uri="{FF2B5EF4-FFF2-40B4-BE49-F238E27FC236}">
                <a16:creationId xmlns:a16="http://schemas.microsoft.com/office/drawing/2014/main" id="{DB66F258-C174-F601-9DE7-2DB637DE5936}"/>
              </a:ext>
            </a:extLst>
          </p:cNvPr>
          <p:cNvCxnSpPr>
            <a:cxnSpLocks/>
          </p:cNvCxnSpPr>
          <p:nvPr userDrawn="1"/>
        </p:nvCxnSpPr>
        <p:spPr>
          <a:xfrm>
            <a:off x="19050" y="6420582"/>
            <a:ext cx="12132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灯片编号占位符 23">
            <a:extLst>
              <a:ext uri="{FF2B5EF4-FFF2-40B4-BE49-F238E27FC236}">
                <a16:creationId xmlns:a16="http://schemas.microsoft.com/office/drawing/2014/main" id="{99251C5A-BA35-3F22-41FE-9B267AAC8965}"/>
              </a:ext>
            </a:extLst>
          </p:cNvPr>
          <p:cNvSpPr txBox="1">
            <a:spLocks/>
          </p:cNvSpPr>
          <p:nvPr userDrawn="1"/>
        </p:nvSpPr>
        <p:spPr>
          <a:xfrm>
            <a:off x="11410643" y="6438253"/>
            <a:ext cx="505990" cy="365125"/>
          </a:xfrm>
          <a:prstGeom prst="rect">
            <a:avLst/>
          </a:prstGeom>
        </p:spPr>
        <p:txBody>
          <a:bodyPr/>
          <a:lstStyle>
            <a:defPPr>
              <a:defRPr lang="zh-CN"/>
            </a:defPPr>
            <a:lvl1pPr marL="0" algn="l" defTabSz="914400" rtl="0" eaLnBrk="1" latinLnBrk="0" hangingPunct="1">
              <a:defRPr sz="16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228650-327F-4E62-9A74-A5C31B4C2BD3}" type="slidenum">
              <a:rPr lang="zh-CN" altLang="en-US" smtClean="0"/>
              <a:pPr/>
              <a:t>‹#›</a:t>
            </a:fld>
            <a:endParaRPr lang="zh-CN" altLang="en-US" dirty="0"/>
          </a:p>
        </p:txBody>
      </p:sp>
      <p:pic>
        <p:nvPicPr>
          <p:cNvPr id="10" name="图片 9">
            <a:extLst>
              <a:ext uri="{FF2B5EF4-FFF2-40B4-BE49-F238E27FC236}">
                <a16:creationId xmlns:a16="http://schemas.microsoft.com/office/drawing/2014/main" id="{01CCAE14-1171-0C17-3F5A-C8793A469F9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650073" y="208610"/>
            <a:ext cx="1226627" cy="371258"/>
          </a:xfrm>
          <a:prstGeom prst="rect">
            <a:avLst/>
          </a:prstGeom>
          <a:noFill/>
        </p:spPr>
      </p:pic>
      <p:cxnSp>
        <p:nvCxnSpPr>
          <p:cNvPr id="13" name="直接连接符 7">
            <a:extLst>
              <a:ext uri="{FF2B5EF4-FFF2-40B4-BE49-F238E27FC236}">
                <a16:creationId xmlns:a16="http://schemas.microsoft.com/office/drawing/2014/main" id="{ECE07CBC-C470-092B-7C50-088DA4A07034}"/>
              </a:ext>
            </a:extLst>
          </p:cNvPr>
          <p:cNvCxnSpPr>
            <a:cxnSpLocks/>
          </p:cNvCxnSpPr>
          <p:nvPr userDrawn="1"/>
        </p:nvCxnSpPr>
        <p:spPr>
          <a:xfrm>
            <a:off x="38100" y="662232"/>
            <a:ext cx="12132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34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3"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E46999A-CDF9-C2C6-2ACE-33329D986A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A13BE64-A144-FE6D-D21C-A730111698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F0A37C-FF09-B0E8-BC40-26D36A608E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063C3F2C-C65E-862E-6E14-3046DDE8D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Fiber Coupling Efficiency</a:t>
            </a:r>
            <a:endParaRPr lang="zh-CN" altLang="en-US"/>
          </a:p>
        </p:txBody>
      </p:sp>
      <p:sp>
        <p:nvSpPr>
          <p:cNvPr id="6" name="灯片编号占位符 5">
            <a:extLst>
              <a:ext uri="{FF2B5EF4-FFF2-40B4-BE49-F238E27FC236}">
                <a16:creationId xmlns:a16="http://schemas.microsoft.com/office/drawing/2014/main" id="{35549C3B-B6DB-2F1A-3907-9048E6AE9E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FD367-C88D-404C-AE09-0782E4EBEDD5}" type="slidenum">
              <a:rPr lang="zh-CN" altLang="en-US" smtClean="0"/>
              <a:t>‹#›</a:t>
            </a:fld>
            <a:endParaRPr lang="zh-CN" altLang="en-US"/>
          </a:p>
        </p:txBody>
      </p:sp>
    </p:spTree>
    <p:extLst>
      <p:ext uri="{BB962C8B-B14F-4D97-AF65-F5344CB8AC3E}">
        <p14:creationId xmlns:p14="http://schemas.microsoft.com/office/powerpoint/2010/main" val="1447950459"/>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77220B58-5E48-DC9F-A24D-BE2C9F65B29F}"/>
              </a:ext>
            </a:extLst>
          </p:cNvPr>
          <p:cNvSpPr txBox="1"/>
          <p:nvPr/>
        </p:nvSpPr>
        <p:spPr>
          <a:xfrm>
            <a:off x="1479884" y="3075057"/>
            <a:ext cx="9232231" cy="707886"/>
          </a:xfrm>
          <a:prstGeom prst="rect">
            <a:avLst/>
          </a:prstGeom>
          <a:noFill/>
        </p:spPr>
        <p:txBody>
          <a:bodyPr wrap="square" rtlCol="0">
            <a:spAutoFit/>
          </a:bodyPr>
          <a:lstStyle/>
          <a:p>
            <a:pPr algn="ctr"/>
            <a:r>
              <a:rPr lang="zh-CN" altLang="en-US" sz="4000" dirty="0">
                <a:ln w="3175">
                  <a:noFill/>
                </a:ln>
                <a:solidFill>
                  <a:srgbClr val="F8FBFE"/>
                </a:solidFill>
                <a:latin typeface="Arial" panose="020B0604020202020204" pitchFamily="34" charset="0"/>
                <a:ea typeface="Microsoft YaHei" panose="020B0503020204020204" pitchFamily="34" charset="-122"/>
                <a:cs typeface="Arial" panose="020B0604020202020204" pitchFamily="34" charset="0"/>
                <a:sym typeface="Arial"/>
              </a:rPr>
              <a:t>用于太阳能电池板的超宽带减反射膜</a:t>
            </a:r>
          </a:p>
        </p:txBody>
      </p:sp>
    </p:spTree>
    <p:extLst>
      <p:ext uri="{BB962C8B-B14F-4D97-AF65-F5344CB8AC3E}">
        <p14:creationId xmlns:p14="http://schemas.microsoft.com/office/powerpoint/2010/main" val="3527707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E88B9-5CC2-778B-A480-978705C46DFD}"/>
            </a:ext>
          </a:extLst>
        </p:cNvPr>
        <p:cNvGrpSpPr/>
        <p:nvPr/>
      </p:nvGrpSpPr>
      <p:grpSpPr>
        <a:xfrm>
          <a:off x="0" y="0"/>
          <a:ext cx="0" cy="0"/>
          <a:chOff x="0" y="0"/>
          <a:chExt cx="0" cy="0"/>
        </a:xfrm>
      </p:grpSpPr>
      <p:sp>
        <p:nvSpPr>
          <p:cNvPr id="6" name="文本占位符 5">
            <a:extLst>
              <a:ext uri="{FF2B5EF4-FFF2-40B4-BE49-F238E27FC236}">
                <a16:creationId xmlns:a16="http://schemas.microsoft.com/office/drawing/2014/main" id="{A25EC193-163B-FCEB-DBCB-8A901C17A494}"/>
              </a:ext>
            </a:extLst>
          </p:cNvPr>
          <p:cNvSpPr>
            <a:spLocks noGrp="1"/>
          </p:cNvSpPr>
          <p:nvPr>
            <p:ph type="body" sz="quarter" idx="10"/>
          </p:nvPr>
        </p:nvSpPr>
        <p:spPr/>
        <p:txBody>
          <a:bodyPr/>
          <a:lstStyle/>
          <a:p>
            <a:endParaRPr lang="zh-CN" altLang="en-US"/>
          </a:p>
        </p:txBody>
      </p:sp>
      <p:sp>
        <p:nvSpPr>
          <p:cNvPr id="15" name="内容占位符 10">
            <a:extLst>
              <a:ext uri="{FF2B5EF4-FFF2-40B4-BE49-F238E27FC236}">
                <a16:creationId xmlns:a16="http://schemas.microsoft.com/office/drawing/2014/main" id="{8D4DCE42-94A5-F24F-77EE-A34C7F1E23EF}"/>
              </a:ext>
            </a:extLst>
          </p:cNvPr>
          <p:cNvSpPr txBox="1">
            <a:spLocks/>
          </p:cNvSpPr>
          <p:nvPr/>
        </p:nvSpPr>
        <p:spPr>
          <a:xfrm>
            <a:off x="377413" y="153146"/>
            <a:ext cx="1457403" cy="415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2400" b="1" dirty="0">
              <a:solidFill>
                <a:srgbClr val="2F5597"/>
              </a:solidFill>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C612438A-274A-7F82-1CE0-9ED078544646}"/>
              </a:ext>
            </a:extLst>
          </p:cNvPr>
          <p:cNvSpPr/>
          <p:nvPr/>
        </p:nvSpPr>
        <p:spPr>
          <a:xfrm>
            <a:off x="8698831" y="1861712"/>
            <a:ext cx="3158290" cy="3594817"/>
          </a:xfrm>
          <a:prstGeom prst="rect">
            <a:avLst/>
          </a:prstGeom>
          <a:solidFill>
            <a:srgbClr val="E4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200"/>
              </a:spcAft>
            </a:pPr>
            <a:r>
              <a:rPr lang="zh-CN" altLang="en-US"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对初始结构在工作波长范围内不同入射角下的反射率进行了分析，结果显示入射角度范围的平均反射率高于设计目标，因此需借助优化工具对初始结构进行进一步改进。</a:t>
            </a:r>
            <a:endParaRPr lang="en-US" altLang="zh-CN" sz="1400" dirty="0">
              <a:solidFill>
                <a:srgbClr val="4472C4"/>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5" name="内容占位符 10">
            <a:extLst>
              <a:ext uri="{FF2B5EF4-FFF2-40B4-BE49-F238E27FC236}">
                <a16:creationId xmlns:a16="http://schemas.microsoft.com/office/drawing/2014/main" id="{F1E17F13-B2E2-CE84-4056-5185699B2C08}"/>
              </a:ext>
            </a:extLst>
          </p:cNvPr>
          <p:cNvSpPr txBox="1">
            <a:spLocks/>
          </p:cNvSpPr>
          <p:nvPr/>
        </p:nvSpPr>
        <p:spPr>
          <a:xfrm>
            <a:off x="377414" y="153146"/>
            <a:ext cx="4737100" cy="415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rgbClr val="2F5597"/>
                </a:solidFill>
                <a:latin typeface="微软雅黑" panose="020B0503020204020204" pitchFamily="34" charset="-122"/>
                <a:ea typeface="微软雅黑" panose="020B0503020204020204" pitchFamily="34" charset="-122"/>
                <a:cs typeface="Times New Roman" panose="02020603050405020304" pitchFamily="18" charset="0"/>
              </a:rPr>
              <a:t>设计流程</a:t>
            </a:r>
            <a:endParaRPr lang="zh-CN" altLang="en-US" sz="2600" b="1" dirty="0">
              <a:solidFill>
                <a:srgbClr val="2F5597"/>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Rechteck: abgerundete Ecken 6">
            <a:extLst>
              <a:ext uri="{FF2B5EF4-FFF2-40B4-BE49-F238E27FC236}">
                <a16:creationId xmlns:a16="http://schemas.microsoft.com/office/drawing/2014/main" id="{0645C8CD-AD42-7107-EB0F-F942E70C4F03}"/>
              </a:ext>
            </a:extLst>
          </p:cNvPr>
          <p:cNvSpPr/>
          <p:nvPr/>
        </p:nvSpPr>
        <p:spPr>
          <a:xfrm>
            <a:off x="377413" y="1783056"/>
            <a:ext cx="2238158" cy="675167"/>
          </a:xfrm>
          <a:prstGeom prst="roundRect">
            <a:avLst/>
          </a:prstGeom>
          <a:solidFill>
            <a:schemeClr val="accent1"/>
          </a:solidFill>
          <a:ln w="28575" cap="flat" cmpd="sng" algn="ctr">
            <a:solidFill>
              <a:schemeClr val="accent1"/>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初始结构</a:t>
            </a:r>
            <a:endParaRPr kumimoji="0" 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8" name="Rechteck: abgerundete Ecken 6">
            <a:extLst>
              <a:ext uri="{FF2B5EF4-FFF2-40B4-BE49-F238E27FC236}">
                <a16:creationId xmlns:a16="http://schemas.microsoft.com/office/drawing/2014/main" id="{1EBD360B-49A6-34D7-FCDC-90A9016839E6}"/>
              </a:ext>
            </a:extLst>
          </p:cNvPr>
          <p:cNvSpPr/>
          <p:nvPr/>
        </p:nvSpPr>
        <p:spPr>
          <a:xfrm>
            <a:off x="377413" y="3227794"/>
            <a:ext cx="2238158" cy="675167"/>
          </a:xfrm>
          <a:prstGeom prst="roundRect">
            <a:avLst/>
          </a:prstGeom>
          <a:noFill/>
          <a:ln w="28575" cap="flat" cmpd="sng" algn="ctr">
            <a:solidFill>
              <a:srgbClr val="4472C4"/>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kern="0" dirty="0">
                <a:solidFill>
                  <a:schemeClr val="accent1"/>
                </a:solidFill>
                <a:latin typeface="微软雅黑" panose="020B0503020204020204" pitchFamily="34" charset="-122"/>
                <a:ea typeface="微软雅黑" panose="020B0503020204020204" pitchFamily="34" charset="-122"/>
              </a:rPr>
              <a:t>优化设置</a:t>
            </a:r>
            <a:endParaRPr kumimoji="0" 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9" name="Rechteck: abgerundete Ecken 6">
            <a:extLst>
              <a:ext uri="{FF2B5EF4-FFF2-40B4-BE49-F238E27FC236}">
                <a16:creationId xmlns:a16="http://schemas.microsoft.com/office/drawing/2014/main" id="{CAE41365-41F3-E185-8B09-CB1CECF3A5D8}"/>
              </a:ext>
            </a:extLst>
          </p:cNvPr>
          <p:cNvSpPr/>
          <p:nvPr/>
        </p:nvSpPr>
        <p:spPr>
          <a:xfrm>
            <a:off x="377413" y="4781364"/>
            <a:ext cx="2238158" cy="675167"/>
          </a:xfrm>
          <a:prstGeom prst="roundRect">
            <a:avLst/>
          </a:prstGeom>
          <a:noFill/>
          <a:ln w="28575" cap="flat" cmpd="sng" algn="ctr">
            <a:solidFill>
              <a:srgbClr val="4472C4"/>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结果查看</a:t>
            </a:r>
            <a:endParaRPr kumimoji="0" 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DF549DC9-BD1F-31E4-C9E5-B8316A0E68DE}"/>
              </a:ext>
            </a:extLst>
          </p:cNvPr>
          <p:cNvPicPr>
            <a:picLocks noChangeAspect="1"/>
          </p:cNvPicPr>
          <p:nvPr/>
        </p:nvPicPr>
        <p:blipFill>
          <a:blip r:embed="rId2"/>
          <a:stretch>
            <a:fillRect/>
          </a:stretch>
        </p:blipFill>
        <p:spPr>
          <a:xfrm>
            <a:off x="3003293" y="1783056"/>
            <a:ext cx="5307816" cy="3594817"/>
          </a:xfrm>
          <a:prstGeom prst="rect">
            <a:avLst/>
          </a:prstGeom>
        </p:spPr>
      </p:pic>
    </p:spTree>
    <p:extLst>
      <p:ext uri="{BB962C8B-B14F-4D97-AF65-F5344CB8AC3E}">
        <p14:creationId xmlns:p14="http://schemas.microsoft.com/office/powerpoint/2010/main" val="3571887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725C0-E142-3619-F94D-673595B4E05A}"/>
            </a:ext>
          </a:extLst>
        </p:cNvPr>
        <p:cNvGrpSpPr/>
        <p:nvPr/>
      </p:nvGrpSpPr>
      <p:grpSpPr>
        <a:xfrm>
          <a:off x="0" y="0"/>
          <a:ext cx="0" cy="0"/>
          <a:chOff x="0" y="0"/>
          <a:chExt cx="0" cy="0"/>
        </a:xfrm>
      </p:grpSpPr>
      <p:sp>
        <p:nvSpPr>
          <p:cNvPr id="6" name="文本占位符 5">
            <a:extLst>
              <a:ext uri="{FF2B5EF4-FFF2-40B4-BE49-F238E27FC236}">
                <a16:creationId xmlns:a16="http://schemas.microsoft.com/office/drawing/2014/main" id="{DF8EBF02-1CFB-437E-6F03-8A6E0C6A58A1}"/>
              </a:ext>
            </a:extLst>
          </p:cNvPr>
          <p:cNvSpPr>
            <a:spLocks noGrp="1"/>
          </p:cNvSpPr>
          <p:nvPr>
            <p:ph type="body" sz="quarter" idx="10"/>
          </p:nvPr>
        </p:nvSpPr>
        <p:spPr/>
        <p:txBody>
          <a:bodyPr/>
          <a:lstStyle/>
          <a:p>
            <a:endParaRPr lang="zh-CN" altLang="en-US"/>
          </a:p>
        </p:txBody>
      </p:sp>
      <p:sp>
        <p:nvSpPr>
          <p:cNvPr id="15" name="内容占位符 10">
            <a:extLst>
              <a:ext uri="{FF2B5EF4-FFF2-40B4-BE49-F238E27FC236}">
                <a16:creationId xmlns:a16="http://schemas.microsoft.com/office/drawing/2014/main" id="{9052E0D1-F428-7671-8F63-3AE0BE8ACB52}"/>
              </a:ext>
            </a:extLst>
          </p:cNvPr>
          <p:cNvSpPr txBox="1">
            <a:spLocks/>
          </p:cNvSpPr>
          <p:nvPr/>
        </p:nvSpPr>
        <p:spPr>
          <a:xfrm>
            <a:off x="377413" y="153146"/>
            <a:ext cx="1457403" cy="415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2400" b="1" dirty="0">
              <a:solidFill>
                <a:srgbClr val="2F5597"/>
              </a:solidFill>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438F1BB8-F0A4-3EA8-86D5-AE5ECE35DFB4}"/>
              </a:ext>
            </a:extLst>
          </p:cNvPr>
          <p:cNvSpPr/>
          <p:nvPr/>
        </p:nvSpPr>
        <p:spPr>
          <a:xfrm>
            <a:off x="2899822" y="4411035"/>
            <a:ext cx="8920178" cy="1185920"/>
          </a:xfrm>
          <a:prstGeom prst="rect">
            <a:avLst/>
          </a:prstGeom>
          <a:solidFill>
            <a:srgbClr val="E4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zh-CN" altLang="en-US"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采用 </a:t>
            </a:r>
            <a:r>
              <a:rPr lang="en-US" altLang="zh-CN"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Nelder-Mead </a:t>
            </a:r>
            <a:r>
              <a:rPr lang="zh-CN" altLang="en-US"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算法对各层厚度进行优化，目标是在 </a:t>
            </a:r>
            <a:r>
              <a:rPr lang="en-US" altLang="zh-CN"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400–1100 nm </a:t>
            </a:r>
            <a:r>
              <a:rPr lang="zh-CN" altLang="en-US"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波长范围内、</a:t>
            </a:r>
            <a:r>
              <a:rPr lang="en-US" altLang="zh-CN"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0° </a:t>
            </a:r>
            <a:r>
              <a:rPr lang="zh-CN" altLang="en-US"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至 </a:t>
            </a:r>
            <a:r>
              <a:rPr lang="en-US" altLang="zh-CN"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60° </a:t>
            </a:r>
            <a:r>
              <a:rPr lang="zh-CN" altLang="en-US"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入射角范围内将平均反射率降低至 </a:t>
            </a:r>
            <a:r>
              <a:rPr lang="en-US" altLang="zh-CN"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2% </a:t>
            </a:r>
            <a:r>
              <a:rPr lang="zh-CN" altLang="en-US"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以下。</a:t>
            </a:r>
            <a:endParaRPr lang="en-US" altLang="zh-CN"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
            <a:extLst>
              <a:ext uri="{FF2B5EF4-FFF2-40B4-BE49-F238E27FC236}">
                <a16:creationId xmlns:a16="http://schemas.microsoft.com/office/drawing/2014/main" id="{3A7C4F1C-F6E3-3C3A-9BD8-1737C6B27967}"/>
              </a:ext>
            </a:extLst>
          </p:cNvPr>
          <p:cNvPicPr>
            <a:picLocks noChangeAspect="1"/>
          </p:cNvPicPr>
          <p:nvPr/>
        </p:nvPicPr>
        <p:blipFill>
          <a:blip r:embed="rId2"/>
          <a:stretch>
            <a:fillRect/>
          </a:stretch>
        </p:blipFill>
        <p:spPr>
          <a:xfrm>
            <a:off x="2899822" y="1611923"/>
            <a:ext cx="2666976" cy="1759795"/>
          </a:xfrm>
          <a:prstGeom prst="rect">
            <a:avLst/>
          </a:prstGeom>
        </p:spPr>
      </p:pic>
      <p:pic>
        <p:nvPicPr>
          <p:cNvPr id="4" name="图片 3">
            <a:extLst>
              <a:ext uri="{FF2B5EF4-FFF2-40B4-BE49-F238E27FC236}">
                <a16:creationId xmlns:a16="http://schemas.microsoft.com/office/drawing/2014/main" id="{7695A062-8F0C-6460-060D-7D83200B211F}"/>
              </a:ext>
            </a:extLst>
          </p:cNvPr>
          <p:cNvPicPr>
            <a:picLocks noChangeAspect="1"/>
          </p:cNvPicPr>
          <p:nvPr/>
        </p:nvPicPr>
        <p:blipFill>
          <a:blip r:embed="rId3"/>
          <a:stretch>
            <a:fillRect/>
          </a:stretch>
        </p:blipFill>
        <p:spPr>
          <a:xfrm>
            <a:off x="5809886" y="1611922"/>
            <a:ext cx="2852763" cy="1756261"/>
          </a:xfrm>
          <a:prstGeom prst="rect">
            <a:avLst/>
          </a:prstGeom>
        </p:spPr>
      </p:pic>
      <p:pic>
        <p:nvPicPr>
          <p:cNvPr id="10" name="图片 9">
            <a:extLst>
              <a:ext uri="{FF2B5EF4-FFF2-40B4-BE49-F238E27FC236}">
                <a16:creationId xmlns:a16="http://schemas.microsoft.com/office/drawing/2014/main" id="{F2F675EF-5A88-1A6B-DE7A-CE89669AE636}"/>
              </a:ext>
            </a:extLst>
          </p:cNvPr>
          <p:cNvPicPr>
            <a:picLocks noChangeAspect="1"/>
          </p:cNvPicPr>
          <p:nvPr/>
        </p:nvPicPr>
        <p:blipFill>
          <a:blip r:embed="rId4"/>
          <a:stretch>
            <a:fillRect/>
          </a:stretch>
        </p:blipFill>
        <p:spPr>
          <a:xfrm>
            <a:off x="8852118" y="1611923"/>
            <a:ext cx="2967882" cy="1756261"/>
          </a:xfrm>
          <a:prstGeom prst="rect">
            <a:avLst/>
          </a:prstGeom>
        </p:spPr>
      </p:pic>
      <p:sp>
        <p:nvSpPr>
          <p:cNvPr id="13" name="文本框 12">
            <a:extLst>
              <a:ext uri="{FF2B5EF4-FFF2-40B4-BE49-F238E27FC236}">
                <a16:creationId xmlns:a16="http://schemas.microsoft.com/office/drawing/2014/main" id="{A162DB06-C182-CECE-5B04-ABB0E24D5A69}"/>
              </a:ext>
            </a:extLst>
          </p:cNvPr>
          <p:cNvSpPr txBox="1"/>
          <p:nvPr/>
        </p:nvSpPr>
        <p:spPr>
          <a:xfrm>
            <a:off x="3291732" y="3289034"/>
            <a:ext cx="1883155" cy="377476"/>
          </a:xfrm>
          <a:prstGeom prst="rect">
            <a:avLst/>
          </a:prstGeom>
          <a:noFill/>
          <a:ln w="19050">
            <a:noFill/>
          </a:ln>
        </p:spPr>
        <p:txBody>
          <a:bodyPr wrap="square" rtlCol="0">
            <a:spAutoFit/>
          </a:bodyPr>
          <a:lstStyle/>
          <a:p>
            <a:pPr algn="l">
              <a:lnSpc>
                <a:spcPts val="2560"/>
              </a:lnSpc>
            </a:pPr>
            <a:r>
              <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rPr>
              <a:t>算法</a:t>
            </a:r>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 Nelder–Mead</a:t>
            </a:r>
            <a:endPar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 name="文本框 15">
            <a:extLst>
              <a:ext uri="{FF2B5EF4-FFF2-40B4-BE49-F238E27FC236}">
                <a16:creationId xmlns:a16="http://schemas.microsoft.com/office/drawing/2014/main" id="{B6EAE14E-01B7-24E1-57E7-3D341A7D3EA9}"/>
              </a:ext>
            </a:extLst>
          </p:cNvPr>
          <p:cNvSpPr txBox="1"/>
          <p:nvPr/>
        </p:nvSpPr>
        <p:spPr>
          <a:xfrm>
            <a:off x="6256505" y="3289034"/>
            <a:ext cx="2216676" cy="710900"/>
          </a:xfrm>
          <a:prstGeom prst="rect">
            <a:avLst/>
          </a:prstGeom>
          <a:noFill/>
          <a:ln w="19050">
            <a:noFill/>
          </a:ln>
        </p:spPr>
        <p:txBody>
          <a:bodyPr wrap="square" rtlCol="0">
            <a:spAutoFit/>
          </a:bodyPr>
          <a:lstStyle/>
          <a:p>
            <a:pPr algn="l">
              <a:lnSpc>
                <a:spcPts val="2560"/>
              </a:lnSpc>
            </a:pPr>
            <a:r>
              <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rPr>
              <a:t>变量</a:t>
            </a:r>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rPr>
              <a:t>膜层厚度</a:t>
            </a:r>
            <a:endPar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l">
              <a:lnSpc>
                <a:spcPts val="2560"/>
              </a:lnSpc>
            </a:pPr>
            <a:r>
              <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rPr>
              <a:t>范围限制</a:t>
            </a:r>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:10-200 nm</a:t>
            </a:r>
            <a:endPar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7" name="文本框 16">
            <a:extLst>
              <a:ext uri="{FF2B5EF4-FFF2-40B4-BE49-F238E27FC236}">
                <a16:creationId xmlns:a16="http://schemas.microsoft.com/office/drawing/2014/main" id="{EEFB8BEF-8AA6-17D2-15A8-199BA2A8F888}"/>
              </a:ext>
            </a:extLst>
          </p:cNvPr>
          <p:cNvSpPr txBox="1"/>
          <p:nvPr/>
        </p:nvSpPr>
        <p:spPr>
          <a:xfrm>
            <a:off x="8996139" y="3289034"/>
            <a:ext cx="2898683" cy="710900"/>
          </a:xfrm>
          <a:prstGeom prst="rect">
            <a:avLst/>
          </a:prstGeom>
          <a:noFill/>
          <a:ln w="19050">
            <a:noFill/>
          </a:ln>
        </p:spPr>
        <p:txBody>
          <a:bodyPr wrap="square" rtlCol="0">
            <a:spAutoFit/>
          </a:bodyPr>
          <a:lstStyle/>
          <a:p>
            <a:pPr algn="l">
              <a:lnSpc>
                <a:spcPts val="2560"/>
              </a:lnSpc>
            </a:pPr>
            <a:r>
              <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rPr>
              <a:t>目标</a:t>
            </a:r>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rPr>
              <a:t>最小化在 </a:t>
            </a:r>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400–1100 nm </a:t>
            </a:r>
            <a:r>
              <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rPr>
              <a:t>波段、</a:t>
            </a:r>
            <a:r>
              <a:rPr lang="en-US" altLang="zh-CN" sz="1200" dirty="0">
                <a:latin typeface="Arial Unicode MS" panose="020B0604020202020204" pitchFamily="34" charset="-122"/>
                <a:ea typeface="Arial Unicode MS" panose="020B0604020202020204" pitchFamily="34" charset="-122"/>
                <a:cs typeface="Arial Unicode MS" panose="020B0604020202020204" pitchFamily="34" charset="-122"/>
              </a:rPr>
              <a:t>0°–60° </a:t>
            </a:r>
            <a:r>
              <a:rPr lang="zh-CN" altLang="en-US" sz="1200" dirty="0">
                <a:latin typeface="Arial Unicode MS" panose="020B0604020202020204" pitchFamily="34" charset="-122"/>
                <a:ea typeface="Arial Unicode MS" panose="020B0604020202020204" pitchFamily="34" charset="-122"/>
                <a:cs typeface="Arial Unicode MS" panose="020B0604020202020204" pitchFamily="34" charset="-122"/>
              </a:rPr>
              <a:t>入射角范围内的反射率。</a:t>
            </a:r>
          </a:p>
        </p:txBody>
      </p:sp>
      <p:sp>
        <p:nvSpPr>
          <p:cNvPr id="9" name="文本框 8">
            <a:extLst>
              <a:ext uri="{FF2B5EF4-FFF2-40B4-BE49-F238E27FC236}">
                <a16:creationId xmlns:a16="http://schemas.microsoft.com/office/drawing/2014/main" id="{C0366F30-CED6-FEB6-4AA9-9B3B95A78030}"/>
              </a:ext>
            </a:extLst>
          </p:cNvPr>
          <p:cNvSpPr txBox="1"/>
          <p:nvPr/>
        </p:nvSpPr>
        <p:spPr>
          <a:xfrm>
            <a:off x="2783391" y="5993397"/>
            <a:ext cx="1872830" cy="307777"/>
          </a:xfrm>
          <a:prstGeom prst="rect">
            <a:avLst/>
          </a:prstGeom>
          <a:noFill/>
          <a:ln w="19050">
            <a:noFill/>
          </a:ln>
        </p:spPr>
        <p:txBody>
          <a:bodyPr wrap="square">
            <a:spAutoFit/>
          </a:bodyPr>
          <a:lstStyle/>
          <a:p>
            <a:r>
              <a:rPr lang="zh-CN" altLang="en-US" sz="1400" dirty="0">
                <a:latin typeface="Arial Unicode MS" panose="020B0604020202020204" pitchFamily="34" charset="-122"/>
                <a:ea typeface="Arial Unicode MS" panose="020B0604020202020204" pitchFamily="34" charset="-122"/>
                <a:cs typeface="Arial Unicode MS" panose="020B0604020202020204" pitchFamily="34" charset="-122"/>
              </a:rPr>
              <a:t>关于优化的更多信息</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400" dirty="0"/>
          </a:p>
        </p:txBody>
      </p:sp>
      <p:grpSp>
        <p:nvGrpSpPr>
          <p:cNvPr id="22" name="组合 21">
            <a:extLst>
              <a:ext uri="{FF2B5EF4-FFF2-40B4-BE49-F238E27FC236}">
                <a16:creationId xmlns:a16="http://schemas.microsoft.com/office/drawing/2014/main" id="{14A423CF-027B-F46D-0247-42B35E9B34F3}"/>
              </a:ext>
            </a:extLst>
          </p:cNvPr>
          <p:cNvGrpSpPr/>
          <p:nvPr/>
        </p:nvGrpSpPr>
        <p:grpSpPr>
          <a:xfrm>
            <a:off x="4513593" y="6007012"/>
            <a:ext cx="4350557" cy="322436"/>
            <a:chOff x="4501561" y="5999794"/>
            <a:chExt cx="4350557" cy="322436"/>
          </a:xfrm>
        </p:grpSpPr>
        <p:sp>
          <p:nvSpPr>
            <p:cNvPr id="14" name="文本框 13">
              <a:extLst>
                <a:ext uri="{FF2B5EF4-FFF2-40B4-BE49-F238E27FC236}">
                  <a16:creationId xmlns:a16="http://schemas.microsoft.com/office/drawing/2014/main" id="{87DA15A0-1CFE-743B-F2A9-828396F23D9A}"/>
                </a:ext>
              </a:extLst>
            </p:cNvPr>
            <p:cNvSpPr txBox="1"/>
            <p:nvPr/>
          </p:nvSpPr>
          <p:spPr>
            <a:xfrm>
              <a:off x="4770906" y="5999794"/>
              <a:ext cx="4081212" cy="307777"/>
            </a:xfrm>
            <a:prstGeom prst="rect">
              <a:avLst/>
            </a:prstGeom>
            <a:noFill/>
            <a:ln w="19050">
              <a:noFill/>
            </a:ln>
          </p:spPr>
          <p:txBody>
            <a:bodyPr wrap="square">
              <a:spAutoFit/>
            </a:bodyPr>
            <a:lstStyle/>
            <a:p>
              <a:r>
                <a:rPr lang="en-US" altLang="zh-CN" sz="1400" u="sng" dirty="0">
                  <a:solidFill>
                    <a:srgbClr val="4472C4"/>
                  </a:solidFill>
                  <a:latin typeface="Arial Unicode MS" panose="020B0604020202020204" pitchFamily="34" charset="-122"/>
                  <a:ea typeface="Arial Unicode MS" panose="020B0604020202020204" pitchFamily="34" charset="-122"/>
                  <a:cs typeface="Arial Unicode MS" panose="020B0604020202020204" pitchFamily="34" charset="-122"/>
                </a:rPr>
                <a:t>Tutorial 01: Optimization Workflow</a:t>
              </a:r>
              <a:endParaRPr lang="zh-CN" altLang="en-US" sz="1400" u="sng" dirty="0">
                <a:solidFill>
                  <a:srgbClr val="4472C4"/>
                </a:solidFill>
              </a:endParaRPr>
            </a:p>
          </p:txBody>
        </p:sp>
        <p:pic>
          <p:nvPicPr>
            <p:cNvPr id="19" name="图形 18" descr="文件夹搜索 轮廓">
              <a:extLst>
                <a:ext uri="{FF2B5EF4-FFF2-40B4-BE49-F238E27FC236}">
                  <a16:creationId xmlns:a16="http://schemas.microsoft.com/office/drawing/2014/main" id="{31FFBE8B-19A0-883C-F2CA-8C9FEE3F7E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01561" y="5999794"/>
              <a:ext cx="322436" cy="322436"/>
            </a:xfrm>
            <a:prstGeom prst="rect">
              <a:avLst/>
            </a:prstGeom>
          </p:spPr>
        </p:pic>
      </p:grpSp>
      <p:sp>
        <p:nvSpPr>
          <p:cNvPr id="3" name="Rechteck: abgerundete Ecken 6">
            <a:extLst>
              <a:ext uri="{FF2B5EF4-FFF2-40B4-BE49-F238E27FC236}">
                <a16:creationId xmlns:a16="http://schemas.microsoft.com/office/drawing/2014/main" id="{BDB677A2-6C36-8671-AC6A-BE16B049CD16}"/>
              </a:ext>
            </a:extLst>
          </p:cNvPr>
          <p:cNvSpPr/>
          <p:nvPr/>
        </p:nvSpPr>
        <p:spPr>
          <a:xfrm>
            <a:off x="377413" y="1783056"/>
            <a:ext cx="2238158" cy="675167"/>
          </a:xfrm>
          <a:prstGeom prst="roundRect">
            <a:avLst/>
          </a:prstGeom>
          <a:solidFill>
            <a:schemeClr val="bg1"/>
          </a:solidFill>
          <a:ln w="28575" cap="flat" cmpd="sng" algn="ctr">
            <a:solidFill>
              <a:schemeClr val="accent1"/>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初始结构</a:t>
            </a:r>
            <a:endParaRPr kumimoji="0" 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5" name="Rechteck: abgerundete Ecken 6">
            <a:extLst>
              <a:ext uri="{FF2B5EF4-FFF2-40B4-BE49-F238E27FC236}">
                <a16:creationId xmlns:a16="http://schemas.microsoft.com/office/drawing/2014/main" id="{E0232C33-7021-62F2-7EF7-0FCCCCA5027E}"/>
              </a:ext>
            </a:extLst>
          </p:cNvPr>
          <p:cNvSpPr/>
          <p:nvPr/>
        </p:nvSpPr>
        <p:spPr>
          <a:xfrm>
            <a:off x="377413" y="3227794"/>
            <a:ext cx="2238158" cy="675167"/>
          </a:xfrm>
          <a:prstGeom prst="roundRect">
            <a:avLst/>
          </a:prstGeom>
          <a:solidFill>
            <a:schemeClr val="accent1"/>
          </a:solidFill>
          <a:ln w="28575" cap="flat" cmpd="sng" algn="ctr">
            <a:solidFill>
              <a:srgbClr val="4472C4"/>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kern="0" dirty="0">
                <a:solidFill>
                  <a:schemeClr val="bg1"/>
                </a:solidFill>
                <a:latin typeface="微软雅黑" panose="020B0503020204020204" pitchFamily="34" charset="-122"/>
                <a:ea typeface="微软雅黑" panose="020B0503020204020204" pitchFamily="34" charset="-122"/>
              </a:rPr>
              <a:t>优化设置</a:t>
            </a:r>
            <a:endParaRPr kumimoji="0" 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 name="Rechteck: abgerundete Ecken 6">
            <a:extLst>
              <a:ext uri="{FF2B5EF4-FFF2-40B4-BE49-F238E27FC236}">
                <a16:creationId xmlns:a16="http://schemas.microsoft.com/office/drawing/2014/main" id="{1B191845-BA15-6BC8-1E1D-EB34B9845D1A}"/>
              </a:ext>
            </a:extLst>
          </p:cNvPr>
          <p:cNvSpPr/>
          <p:nvPr/>
        </p:nvSpPr>
        <p:spPr>
          <a:xfrm>
            <a:off x="377413" y="4781364"/>
            <a:ext cx="2238158" cy="675167"/>
          </a:xfrm>
          <a:prstGeom prst="roundRect">
            <a:avLst/>
          </a:prstGeom>
          <a:noFill/>
          <a:ln w="28575" cap="flat" cmpd="sng" algn="ctr">
            <a:solidFill>
              <a:srgbClr val="4472C4"/>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结果查看</a:t>
            </a:r>
            <a:endParaRPr kumimoji="0" 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12" name="内容占位符 10">
            <a:extLst>
              <a:ext uri="{FF2B5EF4-FFF2-40B4-BE49-F238E27FC236}">
                <a16:creationId xmlns:a16="http://schemas.microsoft.com/office/drawing/2014/main" id="{56A7E61E-2EC7-4313-9DF0-45EAE1D87149}"/>
              </a:ext>
            </a:extLst>
          </p:cNvPr>
          <p:cNvSpPr txBox="1">
            <a:spLocks/>
          </p:cNvSpPr>
          <p:nvPr/>
        </p:nvSpPr>
        <p:spPr>
          <a:xfrm>
            <a:off x="377414" y="153146"/>
            <a:ext cx="4737100" cy="415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rgbClr val="2F5597"/>
                </a:solidFill>
                <a:latin typeface="微软雅黑" panose="020B0503020204020204" pitchFamily="34" charset="-122"/>
                <a:ea typeface="微软雅黑" panose="020B0503020204020204" pitchFamily="34" charset="-122"/>
                <a:cs typeface="Times New Roman" panose="02020603050405020304" pitchFamily="18" charset="0"/>
              </a:rPr>
              <a:t>设计流程</a:t>
            </a:r>
            <a:endParaRPr lang="zh-CN" altLang="en-US" sz="2600" b="1" dirty="0">
              <a:solidFill>
                <a:srgbClr val="2F5597"/>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23925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018BB-AEC3-9271-5BEE-7BB2054BBBEE}"/>
            </a:ext>
          </a:extLst>
        </p:cNvPr>
        <p:cNvGrpSpPr/>
        <p:nvPr/>
      </p:nvGrpSpPr>
      <p:grpSpPr>
        <a:xfrm>
          <a:off x="0" y="0"/>
          <a:ext cx="0" cy="0"/>
          <a:chOff x="0" y="0"/>
          <a:chExt cx="0" cy="0"/>
        </a:xfrm>
      </p:grpSpPr>
      <p:sp>
        <p:nvSpPr>
          <p:cNvPr id="6" name="文本占位符 5">
            <a:extLst>
              <a:ext uri="{FF2B5EF4-FFF2-40B4-BE49-F238E27FC236}">
                <a16:creationId xmlns:a16="http://schemas.microsoft.com/office/drawing/2014/main" id="{09AF734B-ACF0-083A-98ED-7589E83814F3}"/>
              </a:ext>
            </a:extLst>
          </p:cNvPr>
          <p:cNvSpPr>
            <a:spLocks noGrp="1"/>
          </p:cNvSpPr>
          <p:nvPr>
            <p:ph type="body" sz="quarter" idx="10"/>
          </p:nvPr>
        </p:nvSpPr>
        <p:spPr/>
        <p:txBody>
          <a:bodyPr/>
          <a:lstStyle/>
          <a:p>
            <a:endParaRPr lang="zh-CN" altLang="en-US"/>
          </a:p>
        </p:txBody>
      </p:sp>
      <p:sp>
        <p:nvSpPr>
          <p:cNvPr id="15" name="内容占位符 10">
            <a:extLst>
              <a:ext uri="{FF2B5EF4-FFF2-40B4-BE49-F238E27FC236}">
                <a16:creationId xmlns:a16="http://schemas.microsoft.com/office/drawing/2014/main" id="{A66987F0-B0FC-F805-E976-89ECCCF8C456}"/>
              </a:ext>
            </a:extLst>
          </p:cNvPr>
          <p:cNvSpPr txBox="1">
            <a:spLocks/>
          </p:cNvSpPr>
          <p:nvPr/>
        </p:nvSpPr>
        <p:spPr>
          <a:xfrm>
            <a:off x="377413" y="153146"/>
            <a:ext cx="1457403" cy="415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2400" b="1" dirty="0">
              <a:solidFill>
                <a:srgbClr val="2F5597"/>
              </a:solidFill>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5A777781-B592-AE68-DEB0-62AAA12BCBA6}"/>
              </a:ext>
            </a:extLst>
          </p:cNvPr>
          <p:cNvSpPr/>
          <p:nvPr/>
        </p:nvSpPr>
        <p:spPr>
          <a:xfrm>
            <a:off x="3733531" y="5737837"/>
            <a:ext cx="6336901" cy="415926"/>
          </a:xfrm>
          <a:prstGeom prst="rect">
            <a:avLst/>
          </a:prstGeom>
          <a:solidFill>
            <a:srgbClr val="E4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zh-CN" altLang="en-US"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通过优化获得满足设计要求的结果</a:t>
            </a:r>
            <a:r>
              <a:rPr lang="zh-CN" altLang="en-US"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内容占位符 10">
            <a:extLst>
              <a:ext uri="{FF2B5EF4-FFF2-40B4-BE49-F238E27FC236}">
                <a16:creationId xmlns:a16="http://schemas.microsoft.com/office/drawing/2014/main" id="{AE1AFD6C-4C6C-E88A-553E-73DE130CB094}"/>
              </a:ext>
            </a:extLst>
          </p:cNvPr>
          <p:cNvSpPr txBox="1">
            <a:spLocks/>
          </p:cNvSpPr>
          <p:nvPr/>
        </p:nvSpPr>
        <p:spPr>
          <a:xfrm>
            <a:off x="377414" y="153146"/>
            <a:ext cx="4737100" cy="415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rgbClr val="2F5597"/>
                </a:solidFill>
                <a:latin typeface="微软雅黑" panose="020B0503020204020204" pitchFamily="34" charset="-122"/>
                <a:ea typeface="微软雅黑" panose="020B0503020204020204" pitchFamily="34" charset="-122"/>
                <a:cs typeface="Times New Roman" panose="02020603050405020304" pitchFamily="18" charset="0"/>
              </a:rPr>
              <a:t>设计流程</a:t>
            </a:r>
            <a:endParaRPr lang="zh-CN" altLang="en-US" sz="2600" b="1" dirty="0">
              <a:solidFill>
                <a:srgbClr val="2F5597"/>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Rechteck: abgerundete Ecken 6">
            <a:extLst>
              <a:ext uri="{FF2B5EF4-FFF2-40B4-BE49-F238E27FC236}">
                <a16:creationId xmlns:a16="http://schemas.microsoft.com/office/drawing/2014/main" id="{56559FA7-8D87-313F-FDE1-9233155F4280}"/>
              </a:ext>
            </a:extLst>
          </p:cNvPr>
          <p:cNvSpPr/>
          <p:nvPr/>
        </p:nvSpPr>
        <p:spPr>
          <a:xfrm>
            <a:off x="377413" y="1783056"/>
            <a:ext cx="2238158" cy="675167"/>
          </a:xfrm>
          <a:prstGeom prst="roundRect">
            <a:avLst/>
          </a:prstGeom>
          <a:solidFill>
            <a:schemeClr val="bg1"/>
          </a:solidFill>
          <a:ln w="28575" cap="flat" cmpd="sng" algn="ctr">
            <a:solidFill>
              <a:schemeClr val="accent1"/>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初始结构</a:t>
            </a:r>
            <a:endParaRPr kumimoji="0" 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5" name="Rechteck: abgerundete Ecken 6">
            <a:extLst>
              <a:ext uri="{FF2B5EF4-FFF2-40B4-BE49-F238E27FC236}">
                <a16:creationId xmlns:a16="http://schemas.microsoft.com/office/drawing/2014/main" id="{C66D5515-9F2B-4E37-4D9A-956E31A69FDC}"/>
              </a:ext>
            </a:extLst>
          </p:cNvPr>
          <p:cNvSpPr/>
          <p:nvPr/>
        </p:nvSpPr>
        <p:spPr>
          <a:xfrm>
            <a:off x="377413" y="3227794"/>
            <a:ext cx="2238158" cy="675167"/>
          </a:xfrm>
          <a:prstGeom prst="roundRect">
            <a:avLst/>
          </a:prstGeom>
          <a:solidFill>
            <a:schemeClr val="bg1"/>
          </a:solidFill>
          <a:ln w="28575" cap="flat" cmpd="sng" algn="ctr">
            <a:solidFill>
              <a:srgbClr val="4472C4"/>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kern="0" dirty="0">
                <a:solidFill>
                  <a:schemeClr val="accent1"/>
                </a:solidFill>
                <a:latin typeface="微软雅黑" panose="020B0503020204020204" pitchFamily="34" charset="-122"/>
                <a:ea typeface="微软雅黑" panose="020B0503020204020204" pitchFamily="34" charset="-122"/>
              </a:rPr>
              <a:t>优化设置</a:t>
            </a:r>
            <a:endParaRPr kumimoji="0" 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7" name="Rechteck: abgerundete Ecken 6">
            <a:extLst>
              <a:ext uri="{FF2B5EF4-FFF2-40B4-BE49-F238E27FC236}">
                <a16:creationId xmlns:a16="http://schemas.microsoft.com/office/drawing/2014/main" id="{946DAA94-2CBC-762B-93D2-DEEDDA892878}"/>
              </a:ext>
            </a:extLst>
          </p:cNvPr>
          <p:cNvSpPr/>
          <p:nvPr/>
        </p:nvSpPr>
        <p:spPr>
          <a:xfrm>
            <a:off x="377413" y="4781364"/>
            <a:ext cx="2238158" cy="675167"/>
          </a:xfrm>
          <a:prstGeom prst="roundRect">
            <a:avLst/>
          </a:prstGeom>
          <a:solidFill>
            <a:schemeClr val="accent1"/>
          </a:solidFill>
          <a:ln w="28575" cap="flat" cmpd="sng" algn="ctr">
            <a:solidFill>
              <a:srgbClr val="4472C4"/>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结果查看</a:t>
            </a:r>
            <a:endParaRPr kumimoji="0" 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9DE205D6-84BE-8608-7E76-CF2BD3001F02}"/>
              </a:ext>
            </a:extLst>
          </p:cNvPr>
          <p:cNvPicPr>
            <a:picLocks noChangeAspect="1"/>
          </p:cNvPicPr>
          <p:nvPr/>
        </p:nvPicPr>
        <p:blipFill>
          <a:blip r:embed="rId2"/>
          <a:stretch>
            <a:fillRect/>
          </a:stretch>
        </p:blipFill>
        <p:spPr>
          <a:xfrm>
            <a:off x="3712603" y="1057948"/>
            <a:ext cx="6724791" cy="4515741"/>
          </a:xfrm>
          <a:prstGeom prst="rect">
            <a:avLst/>
          </a:prstGeom>
        </p:spPr>
      </p:pic>
    </p:spTree>
    <p:extLst>
      <p:ext uri="{BB962C8B-B14F-4D97-AF65-F5344CB8AC3E}">
        <p14:creationId xmlns:p14="http://schemas.microsoft.com/office/powerpoint/2010/main" val="1532196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p:txBody>
          <a:bodyPr/>
          <a:lstStyle/>
          <a:p>
            <a:endParaRPr lang="zh-CN" altLang="en-US"/>
          </a:p>
        </p:txBody>
      </p:sp>
      <p:graphicFrame>
        <p:nvGraphicFramePr>
          <p:cNvPr id="3" name="表格 2"/>
          <p:cNvGraphicFramePr>
            <a:graphicFrameLocks noGrp="1"/>
          </p:cNvGraphicFramePr>
          <p:nvPr>
            <p:extLst>
              <p:ext uri="{D42A27DB-BD31-4B8C-83A1-F6EECF244321}">
                <p14:modId xmlns:p14="http://schemas.microsoft.com/office/powerpoint/2010/main" val="3827436410"/>
              </p:ext>
            </p:extLst>
          </p:nvPr>
        </p:nvGraphicFramePr>
        <p:xfrm>
          <a:off x="2011078" y="2131060"/>
          <a:ext cx="8363284" cy="2966720"/>
        </p:xfrm>
        <a:graphic>
          <a:graphicData uri="http://schemas.openxmlformats.org/drawingml/2006/table">
            <a:tbl>
              <a:tblPr firstRow="1" bandRow="1">
                <a:tableStyleId>{5C22544A-7EE6-4342-B048-85BDC9FD1C3A}</a:tableStyleId>
              </a:tblPr>
              <a:tblGrid>
                <a:gridCol w="2365542">
                  <a:extLst>
                    <a:ext uri="{9D8B030D-6E8A-4147-A177-3AD203B41FA5}">
                      <a16:colId xmlns:a16="http://schemas.microsoft.com/office/drawing/2014/main" val="20000"/>
                    </a:ext>
                  </a:extLst>
                </a:gridCol>
                <a:gridCol w="5997742">
                  <a:extLst>
                    <a:ext uri="{9D8B030D-6E8A-4147-A177-3AD203B41FA5}">
                      <a16:colId xmlns:a16="http://schemas.microsoft.com/office/drawing/2014/main" val="20001"/>
                    </a:ext>
                  </a:extLst>
                </a:gridCol>
              </a:tblGrid>
              <a:tr h="370840">
                <a:tc>
                  <a:txBody>
                    <a:bodyPr/>
                    <a:lstStyle/>
                    <a:p>
                      <a:pPr algn="ctr"/>
                      <a:r>
                        <a:rPr lang="zh-CN" altLang="en-US" dirty="0">
                          <a:latin typeface="Arial" panose="020B0604020202020204" pitchFamily="34" charset="0"/>
                          <a:ea typeface="Arial Unicode MS" panose="020B0604020202020204"/>
                          <a:cs typeface="Arial" panose="020B0604020202020204" pitchFamily="34" charset="0"/>
                        </a:rPr>
                        <a:t>内容</a:t>
                      </a:r>
                    </a:p>
                  </a:txBody>
                  <a:tcPr/>
                </a:tc>
                <a:tc>
                  <a:txBody>
                    <a:bodyPr/>
                    <a:lstStyle/>
                    <a:p>
                      <a:pPr algn="ctr"/>
                      <a:r>
                        <a:rPr lang="zh-CN" altLang="en-US" dirty="0">
                          <a:latin typeface="Arial" panose="020B0604020202020204" pitchFamily="34" charset="0"/>
                          <a:ea typeface="Arial Unicode MS" panose="020B0604020202020204"/>
                          <a:cs typeface="Arial" panose="020B0604020202020204" pitchFamily="34" charset="0"/>
                        </a:rPr>
                        <a:t>信息</a:t>
                      </a:r>
                    </a:p>
                  </a:txBody>
                  <a:tcPr/>
                </a:tc>
                <a:extLst>
                  <a:ext uri="{0D108BD9-81ED-4DB2-BD59-A6C34878D82A}">
                    <a16:rowId xmlns:a16="http://schemas.microsoft.com/office/drawing/2014/main" val="10000"/>
                  </a:ext>
                </a:extLst>
              </a:tr>
              <a:tr h="370840">
                <a:tc>
                  <a:txBody>
                    <a:bodyPr/>
                    <a:lstStyle/>
                    <a:p>
                      <a:pPr algn="l"/>
                      <a:r>
                        <a:rPr lang="zh-CN" altLang="en-US" dirty="0">
                          <a:latin typeface="Arial" panose="020B0604020202020204" pitchFamily="34" charset="0"/>
                          <a:ea typeface="Arial Unicode MS" panose="020B0604020202020204"/>
                          <a:cs typeface="Arial" panose="020B0604020202020204" pitchFamily="34" charset="0"/>
                        </a:rPr>
                        <a:t>标题</a:t>
                      </a:r>
                    </a:p>
                  </a:txBody>
                  <a:tcPr/>
                </a:tc>
                <a:tc>
                  <a:txBody>
                    <a:bodyPr/>
                    <a:lstStyle/>
                    <a:p>
                      <a:pPr algn="l"/>
                      <a:r>
                        <a:rPr lang="zh-CN" altLang="en-US" dirty="0">
                          <a:latin typeface="Arial" panose="020B0604020202020204" pitchFamily="34" charset="0"/>
                          <a:ea typeface="Arial Unicode MS" panose="020B0604020202020204"/>
                          <a:cs typeface="Arial" panose="020B0604020202020204" pitchFamily="34" charset="0"/>
                        </a:rPr>
                        <a:t>用于太阳能电池板的超宽带减反射膜</a:t>
                      </a:r>
                    </a:p>
                  </a:txBody>
                  <a:tcPr/>
                </a:tc>
                <a:extLst>
                  <a:ext uri="{0D108BD9-81ED-4DB2-BD59-A6C34878D82A}">
                    <a16:rowId xmlns:a16="http://schemas.microsoft.com/office/drawing/2014/main" val="1986191246"/>
                  </a:ext>
                </a:extLst>
              </a:tr>
              <a:tr h="370840">
                <a:tc>
                  <a:txBody>
                    <a:bodyPr/>
                    <a:lstStyle/>
                    <a:p>
                      <a:pPr algn="l"/>
                      <a:r>
                        <a:rPr lang="zh-CN" altLang="en-US" dirty="0">
                          <a:latin typeface="Arial" panose="020B0604020202020204" pitchFamily="34" charset="0"/>
                          <a:ea typeface="Arial Unicode MS" panose="020B0604020202020204"/>
                          <a:cs typeface="Arial" panose="020B0604020202020204" pitchFamily="34" charset="0"/>
                        </a:rPr>
                        <a:t>文档编号</a:t>
                      </a:r>
                    </a:p>
                  </a:txBody>
                  <a:tcPr/>
                </a:tc>
                <a:tc>
                  <a:txBody>
                    <a:bodyPr/>
                    <a:lstStyle/>
                    <a:p>
                      <a:pPr algn="l"/>
                      <a:r>
                        <a:rPr lang="en-US" altLang="zh-CN" dirty="0">
                          <a:latin typeface="Arial" panose="020B0604020202020204" pitchFamily="34" charset="0"/>
                          <a:ea typeface="Arial Unicode MS" panose="020B0604020202020204"/>
                          <a:cs typeface="Arial" panose="020B0604020202020204" pitchFamily="34" charset="0"/>
                        </a:rPr>
                        <a:t>VLU-S_20250623_01</a:t>
                      </a:r>
                      <a:endParaRPr lang="zh-CN" altLang="en-US" dirty="0">
                        <a:latin typeface="Arial" panose="020B0604020202020204" pitchFamily="34" charset="0"/>
                        <a:ea typeface="Arial Unicode MS" panose="020B0604020202020204"/>
                        <a:cs typeface="Arial" panose="020B0604020202020204" pitchFamily="34" charset="0"/>
                      </a:endParaRPr>
                    </a:p>
                  </a:txBody>
                  <a:tcPr/>
                </a:tc>
                <a:extLst>
                  <a:ext uri="{0D108BD9-81ED-4DB2-BD59-A6C34878D82A}">
                    <a16:rowId xmlns:a16="http://schemas.microsoft.com/office/drawing/2014/main" val="2711070004"/>
                  </a:ext>
                </a:extLst>
              </a:tr>
              <a:tr h="370840">
                <a:tc>
                  <a:txBody>
                    <a:bodyPr/>
                    <a:lstStyle/>
                    <a:p>
                      <a:pPr algn="l"/>
                      <a:r>
                        <a:rPr lang="zh-CN" altLang="en-US" dirty="0">
                          <a:latin typeface="Arial" panose="020B0604020202020204" pitchFamily="34" charset="0"/>
                          <a:ea typeface="Arial Unicode MS" panose="020B0604020202020204"/>
                          <a:cs typeface="Arial" panose="020B0604020202020204" pitchFamily="34" charset="0"/>
                        </a:rPr>
                        <a:t>文档版本</a:t>
                      </a:r>
                    </a:p>
                  </a:txBody>
                  <a:tcPr/>
                </a:tc>
                <a:tc>
                  <a:txBody>
                    <a:bodyPr/>
                    <a:lstStyle/>
                    <a:p>
                      <a:pPr algn="l"/>
                      <a:r>
                        <a:rPr lang="en-US" altLang="zh-CN" dirty="0">
                          <a:latin typeface="Arial" panose="020B0604020202020204" pitchFamily="34" charset="0"/>
                          <a:ea typeface="Arial Unicode MS" panose="020B0604020202020204"/>
                          <a:cs typeface="Arial" panose="020B0604020202020204" pitchFamily="34" charset="0"/>
                        </a:rPr>
                        <a:t>1.0</a:t>
                      </a:r>
                      <a:endParaRPr lang="zh-CN" altLang="en-US" dirty="0">
                        <a:latin typeface="Arial" panose="020B0604020202020204" pitchFamily="34" charset="0"/>
                        <a:ea typeface="Arial Unicode MS" panose="020B0604020202020204"/>
                        <a:cs typeface="Arial" panose="020B0604020202020204" pitchFamily="34" charset="0"/>
                      </a:endParaRPr>
                    </a:p>
                  </a:txBody>
                  <a:tcPr/>
                </a:tc>
                <a:extLst>
                  <a:ext uri="{0D108BD9-81ED-4DB2-BD59-A6C34878D82A}">
                    <a16:rowId xmlns:a16="http://schemas.microsoft.com/office/drawing/2014/main" val="726363151"/>
                  </a:ext>
                </a:extLst>
              </a:tr>
              <a:tr h="370840">
                <a:tc>
                  <a:txBody>
                    <a:bodyPr/>
                    <a:lstStyle/>
                    <a:p>
                      <a:pPr algn="l"/>
                      <a:r>
                        <a:rPr lang="zh-CN" altLang="en-US" dirty="0">
                          <a:latin typeface="Arial" panose="020B0604020202020204" pitchFamily="34" charset="0"/>
                          <a:ea typeface="Arial Unicode MS" panose="020B0604020202020204"/>
                          <a:cs typeface="Arial" panose="020B0604020202020204" pitchFamily="34" charset="0"/>
                        </a:rPr>
                        <a:t>发布日期</a:t>
                      </a:r>
                    </a:p>
                  </a:txBody>
                  <a:tcPr/>
                </a:tc>
                <a:tc>
                  <a:txBody>
                    <a:bodyPr/>
                    <a:lstStyle/>
                    <a:p>
                      <a:pPr algn="l"/>
                      <a:r>
                        <a:rPr lang="en-US" altLang="zh-CN" dirty="0">
                          <a:latin typeface="Arial" panose="020B0604020202020204" pitchFamily="34" charset="0"/>
                          <a:ea typeface="Arial Unicode MS" panose="020B0604020202020204"/>
                          <a:cs typeface="Arial" panose="020B0604020202020204" pitchFamily="34" charset="0"/>
                        </a:rPr>
                        <a:t>2025/06/23</a:t>
                      </a:r>
                      <a:endParaRPr lang="zh-CN" altLang="en-US" dirty="0">
                        <a:latin typeface="Arial" panose="020B0604020202020204" pitchFamily="34" charset="0"/>
                        <a:ea typeface="Arial Unicode MS" panose="020B0604020202020204"/>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algn="l"/>
                      <a:r>
                        <a:rPr lang="zh-CN" altLang="en-US" dirty="0">
                          <a:latin typeface="Arial" panose="020B0604020202020204" pitchFamily="34" charset="0"/>
                          <a:ea typeface="Arial Unicode MS" panose="020B0604020202020204"/>
                          <a:cs typeface="Arial" panose="020B0604020202020204" pitchFamily="34" charset="0"/>
                        </a:rPr>
                        <a:t>所需软件包</a:t>
                      </a:r>
                    </a:p>
                  </a:txBody>
                  <a:tcPr/>
                </a:tc>
                <a:tc>
                  <a:txBody>
                    <a:bodyPr/>
                    <a:lstStyle/>
                    <a:p>
                      <a:pPr algn="l"/>
                      <a:r>
                        <a:rPr lang="zh-CN" altLang="en-US" dirty="0">
                          <a:latin typeface="Arial" panose="020B0604020202020204" pitchFamily="34" charset="0"/>
                          <a:ea typeface="Arial Unicode MS" panose="020B0604020202020204"/>
                          <a:cs typeface="Arial" panose="020B0604020202020204" pitchFamily="34" charset="0"/>
                        </a:rPr>
                        <a:t>光学薄膜设计工具包 </a:t>
                      </a:r>
                      <a:r>
                        <a:rPr lang="en-US" altLang="zh-CN" dirty="0">
                          <a:latin typeface="Arial" panose="020B0604020202020204" pitchFamily="34" charset="0"/>
                          <a:ea typeface="Arial Unicode MS" panose="020B0604020202020204"/>
                          <a:cs typeface="Arial" panose="020B0604020202020204" pitchFamily="34" charset="0"/>
                        </a:rPr>
                        <a:t>v1.0</a:t>
                      </a:r>
                      <a:endParaRPr lang="zh-CN" altLang="en-US" dirty="0">
                        <a:latin typeface="Arial" panose="020B0604020202020204" pitchFamily="34" charset="0"/>
                        <a:ea typeface="Arial Unicode MS" panose="020B0604020202020204"/>
                        <a:cs typeface="Arial" panose="020B0604020202020204" pitchFamily="34" charset="0"/>
                      </a:endParaRPr>
                    </a:p>
                  </a:txBody>
                  <a:tcPr/>
                </a:tc>
                <a:extLst>
                  <a:ext uri="{0D108BD9-81ED-4DB2-BD59-A6C34878D82A}">
                    <a16:rowId xmlns:a16="http://schemas.microsoft.com/office/drawing/2014/main" val="1628567488"/>
                  </a:ext>
                </a:extLst>
              </a:tr>
              <a:tr h="370840">
                <a:tc>
                  <a:txBody>
                    <a:bodyPr/>
                    <a:lstStyle/>
                    <a:p>
                      <a:pPr algn="l"/>
                      <a:r>
                        <a:rPr lang="zh-CN" altLang="en-US" dirty="0">
                          <a:latin typeface="Arial" panose="020B0604020202020204" pitchFamily="34" charset="0"/>
                          <a:ea typeface="Arial Unicode MS" panose="020B0604020202020204"/>
                          <a:cs typeface="Arial" panose="020B0604020202020204" pitchFamily="34" charset="0"/>
                        </a:rPr>
                        <a:t>软件版本</a:t>
                      </a:r>
                    </a:p>
                  </a:txBody>
                  <a:tcPr/>
                </a:tc>
                <a:tc>
                  <a:txBody>
                    <a:bodyPr/>
                    <a:lstStyle/>
                    <a:p>
                      <a:pPr algn="l"/>
                      <a:r>
                        <a:rPr lang="en-US" altLang="zh-CN" dirty="0">
                          <a:latin typeface="Arial" panose="020B0604020202020204" pitchFamily="34" charset="0"/>
                          <a:ea typeface="Arial Unicode MS" panose="020B0604020202020204"/>
                          <a:cs typeface="Arial" panose="020B0604020202020204" pitchFamily="34" charset="0"/>
                        </a:rPr>
                        <a:t>2025R1</a:t>
                      </a:r>
                      <a:endParaRPr lang="zh-CN" altLang="en-US" dirty="0">
                        <a:latin typeface="Arial" panose="020B0604020202020204" pitchFamily="34" charset="0"/>
                        <a:ea typeface="Arial Unicode MS" panose="020B0604020202020204"/>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algn="l"/>
                      <a:r>
                        <a:rPr lang="zh-CN" altLang="en-US" dirty="0">
                          <a:latin typeface="Arial" panose="020B0604020202020204" pitchFamily="34" charset="0"/>
                          <a:ea typeface="Arial Unicode MS" panose="020B0604020202020204"/>
                          <a:cs typeface="Arial" panose="020B0604020202020204" pitchFamily="34" charset="0"/>
                        </a:rPr>
                        <a:t>分类</a:t>
                      </a:r>
                    </a:p>
                  </a:txBody>
                  <a:tcPr/>
                </a:tc>
                <a:tc>
                  <a:txBody>
                    <a:bodyPr/>
                    <a:lstStyle/>
                    <a:p>
                      <a:pPr algn="l"/>
                      <a:r>
                        <a:rPr lang="zh-CN" altLang="en-US" dirty="0">
                          <a:latin typeface="Arial" panose="020B0604020202020204" pitchFamily="34" charset="0"/>
                          <a:ea typeface="Arial Unicode MS" panose="020B0604020202020204"/>
                          <a:cs typeface="Arial" panose="020B0604020202020204" pitchFamily="34" charset="0"/>
                        </a:rPr>
                        <a:t>应用场景</a:t>
                      </a:r>
                    </a:p>
                  </a:txBody>
                  <a:tcPr/>
                </a:tc>
                <a:extLst>
                  <a:ext uri="{0D108BD9-81ED-4DB2-BD59-A6C34878D82A}">
                    <a16:rowId xmlns:a16="http://schemas.microsoft.com/office/drawing/2014/main" val="10003"/>
                  </a:ext>
                </a:extLst>
              </a:tr>
            </a:tbl>
          </a:graphicData>
        </a:graphic>
      </p:graphicFrame>
      <p:sp>
        <p:nvSpPr>
          <p:cNvPr id="2" name="内容占位符 10">
            <a:extLst>
              <a:ext uri="{FF2B5EF4-FFF2-40B4-BE49-F238E27FC236}">
                <a16:creationId xmlns:a16="http://schemas.microsoft.com/office/drawing/2014/main" id="{915926B6-817A-275A-E070-7E2C0E834C90}"/>
              </a:ext>
            </a:extLst>
          </p:cNvPr>
          <p:cNvSpPr txBox="1">
            <a:spLocks/>
          </p:cNvSpPr>
          <p:nvPr/>
        </p:nvSpPr>
        <p:spPr>
          <a:xfrm>
            <a:off x="377414" y="153146"/>
            <a:ext cx="4737100" cy="415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800" b="1" dirty="0">
                <a:solidFill>
                  <a:srgbClr val="2F5597"/>
                </a:solidFill>
                <a:latin typeface="微软雅黑" panose="020B0503020204020204" pitchFamily="34" charset="-122"/>
                <a:ea typeface="微软雅黑" panose="020B0503020204020204" pitchFamily="34" charset="-122"/>
                <a:cs typeface="Times New Roman" panose="02020603050405020304" pitchFamily="18" charset="0"/>
              </a:rPr>
              <a:t>文档信息</a:t>
            </a:r>
            <a:endParaRPr lang="en-US" altLang="zh-CN" sz="2800" b="1" dirty="0">
              <a:solidFill>
                <a:srgbClr val="2F5597"/>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a:buNone/>
            </a:pPr>
            <a:endParaRPr lang="zh-CN" altLang="en-US" sz="2800" b="1" dirty="0">
              <a:solidFill>
                <a:srgbClr val="2F5597"/>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zh-CN" altLang="en-US" sz="2600" b="1" dirty="0">
              <a:solidFill>
                <a:srgbClr val="2F5597"/>
              </a:solidFill>
              <a:latin typeface="Arial Unicode MS" panose="020B0604020202020204"/>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1911EDD7-595F-DED4-74E2-91A80B296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06" y="4937021"/>
            <a:ext cx="1085994" cy="1085994"/>
          </a:xfrm>
          <a:prstGeom prst="rect">
            <a:avLst/>
          </a:prstGeom>
        </p:spPr>
      </p:pic>
      <p:sp>
        <p:nvSpPr>
          <p:cNvPr id="16" name="文本框 15">
            <a:extLst>
              <a:ext uri="{FF2B5EF4-FFF2-40B4-BE49-F238E27FC236}">
                <a16:creationId xmlns:a16="http://schemas.microsoft.com/office/drawing/2014/main" id="{D80448B3-2271-EDBB-1424-7807E14D5BE2}"/>
              </a:ext>
            </a:extLst>
          </p:cNvPr>
          <p:cNvSpPr txBox="1"/>
          <p:nvPr/>
        </p:nvSpPr>
        <p:spPr>
          <a:xfrm>
            <a:off x="545476" y="6033515"/>
            <a:ext cx="2817834" cy="369332"/>
          </a:xfrm>
          <a:prstGeom prst="rect">
            <a:avLst/>
          </a:prstGeom>
          <a:noFill/>
        </p:spPr>
        <p:txBody>
          <a:bodyPr wrap="square" rtlCol="0">
            <a:spAutoFit/>
          </a:bodyPr>
          <a:lstStyle/>
          <a:p>
            <a:pPr algn="dist"/>
            <a:r>
              <a:rPr lang="en-US" altLang="zh-CN" dirty="0">
                <a:solidFill>
                  <a:schemeClr val="bg1"/>
                </a:solidFill>
                <a:effectLst/>
                <a:latin typeface="Adobe Garamond Pro" panose="02020502060506020403" pitchFamily="18" charset="0"/>
              </a:rPr>
              <a:t>http://www.luoxun.com/</a:t>
            </a:r>
            <a:endParaRPr lang="zh-CN" altLang="en-US" dirty="0">
              <a:ln w="3175">
                <a:noFill/>
              </a:ln>
              <a:solidFill>
                <a:schemeClr val="bg1"/>
              </a:solidFill>
              <a:latin typeface="Adobe Garamond Pro" panose="02020502060506020403" pitchFamily="18" charset="0"/>
              <a:ea typeface="黑体" panose="02010609060101010101" pitchFamily="49" charset="-122"/>
              <a:sym typeface="Arial" panose="020B0604020202020204"/>
            </a:endParaRPr>
          </a:p>
        </p:txBody>
      </p:sp>
      <p:pic>
        <p:nvPicPr>
          <p:cNvPr id="18" name="图片 17">
            <a:extLst>
              <a:ext uri="{FF2B5EF4-FFF2-40B4-BE49-F238E27FC236}">
                <a16:creationId xmlns:a16="http://schemas.microsoft.com/office/drawing/2014/main" id="{50F125BF-04A7-4D21-3906-E8A0E9E499EE}"/>
              </a:ext>
            </a:extLst>
          </p:cNvPr>
          <p:cNvPicPr>
            <a:picLocks noChangeAspect="1"/>
          </p:cNvPicPr>
          <p:nvPr/>
        </p:nvPicPr>
        <p:blipFill>
          <a:blip r:embed="rId3"/>
          <a:stretch>
            <a:fillRect/>
          </a:stretch>
        </p:blipFill>
        <p:spPr>
          <a:xfrm>
            <a:off x="2815299" y="1567185"/>
            <a:ext cx="5238317" cy="1536070"/>
          </a:xfrm>
          <a:prstGeom prst="rect">
            <a:avLst/>
          </a:prstGeom>
        </p:spPr>
      </p:pic>
      <p:pic>
        <p:nvPicPr>
          <p:cNvPr id="19" name="图片 18">
            <a:extLst>
              <a:ext uri="{FF2B5EF4-FFF2-40B4-BE49-F238E27FC236}">
                <a16:creationId xmlns:a16="http://schemas.microsoft.com/office/drawing/2014/main" id="{813D7EEE-1349-7D3B-3CAC-DC46D4E78E5C}"/>
              </a:ext>
            </a:extLst>
          </p:cNvPr>
          <p:cNvPicPr>
            <a:picLocks noChangeAspect="1"/>
          </p:cNvPicPr>
          <p:nvPr/>
        </p:nvPicPr>
        <p:blipFill>
          <a:blip r:embed="rId4"/>
          <a:stretch>
            <a:fillRect/>
          </a:stretch>
        </p:blipFill>
        <p:spPr>
          <a:xfrm>
            <a:off x="5093933" y="3400951"/>
            <a:ext cx="5375527" cy="1536070"/>
          </a:xfrm>
          <a:prstGeom prst="rect">
            <a:avLst/>
          </a:prstGeom>
        </p:spPr>
      </p:pic>
    </p:spTree>
    <p:extLst>
      <p:ext uri="{BB962C8B-B14F-4D97-AF65-F5344CB8AC3E}">
        <p14:creationId xmlns:p14="http://schemas.microsoft.com/office/powerpoint/2010/main" val="112829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67EEA-24ED-965A-CBE2-43DD72C49C94}"/>
            </a:ext>
          </a:extLst>
        </p:cNvPr>
        <p:cNvGrpSpPr/>
        <p:nvPr/>
      </p:nvGrpSpPr>
      <p:grpSpPr>
        <a:xfrm>
          <a:off x="0" y="0"/>
          <a:ext cx="0" cy="0"/>
          <a:chOff x="0" y="0"/>
          <a:chExt cx="0" cy="0"/>
        </a:xfrm>
      </p:grpSpPr>
      <p:sp>
        <p:nvSpPr>
          <p:cNvPr id="6" name="文本占位符 5">
            <a:extLst>
              <a:ext uri="{FF2B5EF4-FFF2-40B4-BE49-F238E27FC236}">
                <a16:creationId xmlns:a16="http://schemas.microsoft.com/office/drawing/2014/main" id="{C1EA0E76-1D65-EF47-2A44-B6E0FA64ABD3}"/>
              </a:ext>
            </a:extLst>
          </p:cNvPr>
          <p:cNvSpPr>
            <a:spLocks noGrp="1"/>
          </p:cNvSpPr>
          <p:nvPr>
            <p:ph type="body" sz="quarter" idx="10"/>
          </p:nvPr>
        </p:nvSpPr>
        <p:spPr/>
        <p:txBody>
          <a:bodyPr/>
          <a:lstStyle/>
          <a:p>
            <a:endParaRPr lang="zh-CN" altLang="en-US"/>
          </a:p>
        </p:txBody>
      </p:sp>
      <p:sp>
        <p:nvSpPr>
          <p:cNvPr id="7" name="内容占位符 10">
            <a:extLst>
              <a:ext uri="{FF2B5EF4-FFF2-40B4-BE49-F238E27FC236}">
                <a16:creationId xmlns:a16="http://schemas.microsoft.com/office/drawing/2014/main" id="{E0E2059A-CFCE-7EC7-89AD-F2A2E561D021}"/>
              </a:ext>
            </a:extLst>
          </p:cNvPr>
          <p:cNvSpPr txBox="1">
            <a:spLocks/>
          </p:cNvSpPr>
          <p:nvPr/>
        </p:nvSpPr>
        <p:spPr>
          <a:xfrm>
            <a:off x="377414" y="153146"/>
            <a:ext cx="4737100" cy="415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2600" b="1" dirty="0">
                <a:solidFill>
                  <a:srgbClr val="2F5597"/>
                </a:solidFill>
                <a:latin typeface="微软雅黑" panose="020B0503020204020204" pitchFamily="34" charset="-122"/>
                <a:ea typeface="微软雅黑" panose="020B0503020204020204" pitchFamily="34" charset="-122"/>
                <a:cs typeface="Times New Roman" panose="02020603050405020304" pitchFamily="18" charset="0"/>
              </a:rPr>
              <a:t>摘要</a:t>
            </a:r>
          </a:p>
        </p:txBody>
      </p:sp>
      <p:sp>
        <p:nvSpPr>
          <p:cNvPr id="8" name="矩形 7">
            <a:extLst>
              <a:ext uri="{FF2B5EF4-FFF2-40B4-BE49-F238E27FC236}">
                <a16:creationId xmlns:a16="http://schemas.microsoft.com/office/drawing/2014/main" id="{B44BF6D7-383B-4131-C889-D4DB749A491B}"/>
              </a:ext>
            </a:extLst>
          </p:cNvPr>
          <p:cNvSpPr/>
          <p:nvPr/>
        </p:nvSpPr>
        <p:spPr>
          <a:xfrm>
            <a:off x="5301886" y="1528361"/>
            <a:ext cx="6475079" cy="3546691"/>
          </a:xfrm>
          <a:prstGeom prst="rect">
            <a:avLst/>
          </a:prstGeom>
          <a:solidFill>
            <a:srgbClr val="E4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67D0B7BC-192E-605C-3E5F-44FD4991F6EA}"/>
              </a:ext>
            </a:extLst>
          </p:cNvPr>
          <p:cNvSpPr txBox="1"/>
          <p:nvPr/>
        </p:nvSpPr>
        <p:spPr>
          <a:xfrm>
            <a:off x="5491784" y="1870545"/>
            <a:ext cx="6061624" cy="3416320"/>
          </a:xfrm>
          <a:prstGeom prst="rect">
            <a:avLst/>
          </a:prstGeom>
          <a:noFill/>
          <a:ln w="19050">
            <a:noFill/>
          </a:ln>
        </p:spPr>
        <p:txBody>
          <a:bodyPr wrap="square">
            <a:spAutoFit/>
          </a:bodyPr>
          <a:lstStyle/>
          <a:p>
            <a:pPr algn="just"/>
            <a:r>
              <a:rPr lang="zh-CN" altLang="en-US" sz="2800" dirty="0">
                <a:latin typeface="Arial" panose="020B0604020202020204" pitchFamily="34" charset="0"/>
                <a:ea typeface="微软雅黑" panose="020B0503020204020204" pitchFamily="34" charset="-122"/>
                <a:cs typeface="Arial" panose="020B0604020202020204" pitchFamily="34" charset="0"/>
              </a:rPr>
              <a:t>在此应用案例中，通过合理设计初始结构并进行进一步优化，我们开发出了一种在可见光和近红外光谱范围内均具有优异减反射性能的镀膜。该镀膜能有效降低宽范围入射角的反射，提高光的透射效率，从而提升整体能量转换效率。</a:t>
            </a:r>
          </a:p>
          <a:p>
            <a:pPr algn="just"/>
            <a:endParaRPr lang="en-US" altLang="zh-CN" sz="20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AutoShape 2" descr="An illustration showing a comparison of two flat-lying solar panels. On the left, a solar panel without anti-reflection (AR) coating, showing higher reflection and less light passing through. On the right, a solar panel with an anti-reflection coating, showing lower reflection and more light passing through. The panels are placed flat, and light rays are striking the panels at various angles to highlight the effect of the AR coating in reducing reflection and enhancing light transmittance. The background should have sunlight, with the panels positioned flat on a surface.">
            <a:extLst>
              <a:ext uri="{FF2B5EF4-FFF2-40B4-BE49-F238E27FC236}">
                <a16:creationId xmlns:a16="http://schemas.microsoft.com/office/drawing/2014/main" id="{6DD22D84-240D-2C44-A7C7-CD3994D58BF3}"/>
              </a:ext>
            </a:extLst>
          </p:cNvPr>
          <p:cNvSpPr>
            <a:spLocks noChangeAspect="1" noChangeArrowheads="1"/>
          </p:cNvSpPr>
          <p:nvPr/>
        </p:nvSpPr>
        <p:spPr bwMode="auto">
          <a:xfrm>
            <a:off x="5943600" y="361405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 name="图片 8">
            <a:extLst>
              <a:ext uri="{FF2B5EF4-FFF2-40B4-BE49-F238E27FC236}">
                <a16:creationId xmlns:a16="http://schemas.microsoft.com/office/drawing/2014/main" id="{CD608350-E23E-B2D8-EC81-577313E74A34}"/>
              </a:ext>
            </a:extLst>
          </p:cNvPr>
          <p:cNvPicPr>
            <a:picLocks noChangeAspect="1"/>
          </p:cNvPicPr>
          <p:nvPr/>
        </p:nvPicPr>
        <p:blipFill>
          <a:blip r:embed="rId2"/>
          <a:stretch>
            <a:fillRect/>
          </a:stretch>
        </p:blipFill>
        <p:spPr>
          <a:xfrm>
            <a:off x="659991" y="1238057"/>
            <a:ext cx="4171945" cy="41272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9519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A7B01-E450-A83F-FA49-3A1BF12E1AEF}"/>
            </a:ext>
          </a:extLst>
        </p:cNvPr>
        <p:cNvGrpSpPr/>
        <p:nvPr/>
      </p:nvGrpSpPr>
      <p:grpSpPr>
        <a:xfrm>
          <a:off x="0" y="0"/>
          <a:ext cx="0" cy="0"/>
          <a:chOff x="0" y="0"/>
          <a:chExt cx="0" cy="0"/>
        </a:xfrm>
      </p:grpSpPr>
      <p:sp>
        <p:nvSpPr>
          <p:cNvPr id="8" name="文本框 7">
            <a:extLst>
              <a:ext uri="{FF2B5EF4-FFF2-40B4-BE49-F238E27FC236}">
                <a16:creationId xmlns:a16="http://schemas.microsoft.com/office/drawing/2014/main" id="{F7C66855-43FD-7786-0315-B7FA0C775A0F}"/>
              </a:ext>
            </a:extLst>
          </p:cNvPr>
          <p:cNvSpPr txBox="1"/>
          <p:nvPr/>
        </p:nvSpPr>
        <p:spPr>
          <a:xfrm>
            <a:off x="1479884" y="3075057"/>
            <a:ext cx="9232231" cy="707886"/>
          </a:xfrm>
          <a:prstGeom prst="rect">
            <a:avLst/>
          </a:prstGeom>
          <a:noFill/>
        </p:spPr>
        <p:txBody>
          <a:bodyPr wrap="square" rtlCol="0">
            <a:spAutoFit/>
          </a:bodyPr>
          <a:lstStyle/>
          <a:p>
            <a:pPr algn="ctr"/>
            <a:r>
              <a:rPr lang="zh-CN" altLang="en-US" sz="4000" dirty="0">
                <a:ln w="3175">
                  <a:noFill/>
                </a:ln>
                <a:solidFill>
                  <a:srgbClr val="F8FBFE"/>
                </a:solidFill>
                <a:latin typeface="Arial" panose="020B0604020202020204" pitchFamily="34" charset="0"/>
                <a:ea typeface="Microsoft YaHei" panose="020B0503020204020204" pitchFamily="34" charset="-122"/>
                <a:cs typeface="Arial" panose="020B0604020202020204" pitchFamily="34" charset="0"/>
                <a:sym typeface="Arial"/>
              </a:rPr>
              <a:t>应用情景</a:t>
            </a:r>
            <a:endParaRPr lang="en-US" altLang="zh-CN" sz="4000" dirty="0">
              <a:ln w="3175">
                <a:noFill/>
              </a:ln>
              <a:solidFill>
                <a:srgbClr val="F8FBFE"/>
              </a:solidFill>
              <a:latin typeface="Arial" panose="020B0604020202020204" pitchFamily="34" charset="0"/>
              <a:ea typeface="Microsoft YaHei" panose="020B0503020204020204" pitchFamily="34" charset="-122"/>
              <a:cs typeface="Arial" panose="020B0604020202020204" pitchFamily="34" charset="0"/>
              <a:sym typeface="Arial"/>
            </a:endParaRPr>
          </a:p>
        </p:txBody>
      </p:sp>
    </p:spTree>
    <p:extLst>
      <p:ext uri="{BB962C8B-B14F-4D97-AF65-F5344CB8AC3E}">
        <p14:creationId xmlns:p14="http://schemas.microsoft.com/office/powerpoint/2010/main" val="80960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78BF3-519F-A0C0-9FEA-91911F01F8D2}"/>
            </a:ext>
          </a:extLst>
        </p:cNvPr>
        <p:cNvGrpSpPr/>
        <p:nvPr/>
      </p:nvGrpSpPr>
      <p:grpSpPr>
        <a:xfrm>
          <a:off x="0" y="0"/>
          <a:ext cx="0" cy="0"/>
          <a:chOff x="0" y="0"/>
          <a:chExt cx="0" cy="0"/>
        </a:xfrm>
      </p:grpSpPr>
      <p:sp>
        <p:nvSpPr>
          <p:cNvPr id="6" name="文本占位符 5">
            <a:extLst>
              <a:ext uri="{FF2B5EF4-FFF2-40B4-BE49-F238E27FC236}">
                <a16:creationId xmlns:a16="http://schemas.microsoft.com/office/drawing/2014/main" id="{2BCD9F83-48B0-365C-F3BC-76301E864A12}"/>
              </a:ext>
            </a:extLst>
          </p:cNvPr>
          <p:cNvSpPr>
            <a:spLocks noGrp="1"/>
          </p:cNvSpPr>
          <p:nvPr>
            <p:ph type="body" sz="quarter" idx="10"/>
          </p:nvPr>
        </p:nvSpPr>
        <p:spPr/>
        <p:txBody>
          <a:bodyPr/>
          <a:lstStyle/>
          <a:p>
            <a:endParaRPr lang="zh-CN" altLang="en-US" dirty="0"/>
          </a:p>
        </p:txBody>
      </p:sp>
      <p:sp>
        <p:nvSpPr>
          <p:cNvPr id="2" name="圆角矩形 50">
            <a:extLst>
              <a:ext uri="{FF2B5EF4-FFF2-40B4-BE49-F238E27FC236}">
                <a16:creationId xmlns:a16="http://schemas.microsoft.com/office/drawing/2014/main" id="{0B1CB46E-01AD-CE19-FF29-23865CEC1B21}"/>
              </a:ext>
            </a:extLst>
          </p:cNvPr>
          <p:cNvSpPr/>
          <p:nvPr/>
        </p:nvSpPr>
        <p:spPr>
          <a:xfrm>
            <a:off x="278627" y="1566439"/>
            <a:ext cx="5129567" cy="3944029"/>
          </a:xfrm>
          <a:prstGeom prst="roundRect">
            <a:avLst>
              <a:gd name="adj" fmla="val 3118"/>
            </a:avLst>
          </a:prstGeom>
          <a:solidFill>
            <a:schemeClr val="accent5">
              <a:lumMod val="40000"/>
              <a:lumOff val="60000"/>
              <a:alpha val="2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a:ea typeface="微软雅黑"/>
              <a:cs typeface="+mn-cs"/>
            </a:endParaRPr>
          </a:p>
        </p:txBody>
      </p:sp>
      <p:sp>
        <p:nvSpPr>
          <p:cNvPr id="3" name="文本框 2">
            <a:extLst>
              <a:ext uri="{FF2B5EF4-FFF2-40B4-BE49-F238E27FC236}">
                <a16:creationId xmlns:a16="http://schemas.microsoft.com/office/drawing/2014/main" id="{DE75DA11-A59E-F382-E297-4C5E39764990}"/>
              </a:ext>
            </a:extLst>
          </p:cNvPr>
          <p:cNvSpPr txBox="1"/>
          <p:nvPr/>
        </p:nvSpPr>
        <p:spPr>
          <a:xfrm>
            <a:off x="410798" y="1645627"/>
            <a:ext cx="4865223" cy="3323987"/>
          </a:xfrm>
          <a:prstGeom prst="rect">
            <a:avLst/>
          </a:prstGeom>
          <a:noFill/>
          <a:ln w="19050">
            <a:noFill/>
          </a:ln>
        </p:spPr>
        <p:txBody>
          <a:bodyPr wrap="square">
            <a:spAutoFit/>
          </a:bodyPr>
          <a:lstStyle/>
          <a:p>
            <a:pPr marL="0" marR="0" lvl="0" indent="0" algn="just" defTabSz="914400" rtl="0" eaLnBrk="1" fontAlgn="auto" latinLnBrk="0" hangingPunct="1">
              <a:spcBef>
                <a:spcPts val="0"/>
              </a:spcBef>
              <a:spcAft>
                <a:spcPts val="1200"/>
              </a:spcAft>
              <a:buClrTx/>
              <a:buSzTx/>
              <a:buFontTx/>
              <a:buNone/>
              <a:tabLst/>
              <a:defRPr/>
            </a:pPr>
            <a:r>
              <a:rPr kumimoji="0" lang="zh-CN" altLang="en-US" sz="1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panose="020B0503020204020204" pitchFamily="34" charset="-122"/>
                <a:cs typeface="Arial" panose="020B0604020202020204" pitchFamily="34" charset="0"/>
              </a:rPr>
              <a:t>设计任务</a:t>
            </a:r>
            <a:r>
              <a:rPr kumimoji="0" lang="en-US" altLang="zh-CN" sz="1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panose="020B0503020204020204" pitchFamily="34" charset="-122"/>
                <a:cs typeface="Arial" panose="020B0604020202020204" pitchFamily="34" charset="0"/>
              </a:rPr>
              <a:t> :</a:t>
            </a:r>
          </a:p>
          <a:p>
            <a:pPr lvl="0" algn="just">
              <a:spcAft>
                <a:spcPts val="1200"/>
              </a:spcAft>
              <a:defRPr/>
            </a:pPr>
            <a:r>
              <a:rPr lang="zh-CN" altLang="en-US"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任务一</a:t>
            </a:r>
            <a:r>
              <a:rPr lang="en-US" altLang="zh-CN"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 </a:t>
            </a:r>
            <a:r>
              <a:rPr lang="zh-CN" altLang="en-US"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生成初始结构</a:t>
            </a:r>
            <a:r>
              <a:rPr lang="en-US" altLang="zh-CN"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 </a:t>
            </a:r>
          </a:p>
          <a:p>
            <a:pPr lvl="0" algn="just">
              <a:spcAft>
                <a:spcPts val="1200"/>
              </a:spcAft>
              <a:defRPr/>
            </a:pPr>
            <a:r>
              <a:rPr lang="zh-CN" altLang="en-US"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确定一个具有合理光学性能的初始多层膜结构，作为后续优化的起点。</a:t>
            </a:r>
            <a:endParaRPr lang="en-US" altLang="zh-CN"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endParaRPr>
          </a:p>
          <a:p>
            <a:pPr algn="just">
              <a:spcAft>
                <a:spcPts val="1200"/>
              </a:spcAft>
              <a:defRPr/>
            </a:pPr>
            <a:r>
              <a:rPr lang="zh-CN" altLang="en-US"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任务二</a:t>
            </a:r>
            <a:r>
              <a:rPr lang="en-US" altLang="zh-CN"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 </a:t>
            </a:r>
            <a:r>
              <a:rPr lang="zh-CN" altLang="en-US"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结构优化：</a:t>
            </a:r>
            <a:endParaRPr lang="en-US" altLang="zh-CN"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endParaRPr>
          </a:p>
          <a:p>
            <a:pPr algn="just">
              <a:spcAft>
                <a:spcPts val="1200"/>
              </a:spcAft>
              <a:defRPr/>
            </a:pPr>
            <a:r>
              <a:rPr lang="zh-CN" altLang="en-US"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基于初始结构，优化膜层厚度来达到指标。</a:t>
            </a:r>
            <a:endParaRPr lang="en-US" altLang="zh-CN"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endParaRPr>
          </a:p>
          <a:p>
            <a:pPr marR="0" lvl="0" algn="just" defTabSz="914400" rtl="0" eaLnBrk="1" fontAlgn="auto" latinLnBrk="0" hangingPunct="1">
              <a:spcBef>
                <a:spcPts val="0"/>
              </a:spcBef>
              <a:spcAft>
                <a:spcPts val="1200"/>
              </a:spcAft>
              <a:buClrTx/>
              <a:buSzTx/>
              <a:tabLst/>
              <a:defRPr/>
            </a:pPr>
            <a:r>
              <a:rPr kumimoji="0" lang="zh-CN" altLang="en-US" sz="1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panose="020B0503020204020204" pitchFamily="34" charset="-122"/>
                <a:cs typeface="Arial" panose="020B0604020202020204" pitchFamily="34" charset="0"/>
              </a:rPr>
              <a:t>指标</a:t>
            </a:r>
            <a:r>
              <a:rPr kumimoji="0" lang="en-US" altLang="zh-CN" sz="1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panose="020B0503020204020204" pitchFamily="34" charset="-122"/>
                <a:cs typeface="Arial" panose="020B0604020202020204" pitchFamily="34" charset="0"/>
              </a:rPr>
              <a:t>:</a:t>
            </a:r>
          </a:p>
          <a:p>
            <a:pPr marL="171450" marR="0" lvl="0" indent="-171450" algn="just" defTabSz="914400" rtl="0" eaLnBrk="1" fontAlgn="auto" latinLnBrk="0" hangingPunct="1">
              <a:spcBef>
                <a:spcPts val="0"/>
              </a:spcBef>
              <a:spcAft>
                <a:spcPts val="1200"/>
              </a:spcAft>
              <a:buClrTx/>
              <a:buSzTx/>
              <a:buFont typeface="Wingdings" panose="05000000000000000000" pitchFamily="2" charset="2"/>
              <a:buChar char="n"/>
              <a:tabLst/>
              <a:defRPr/>
            </a:pPr>
            <a:r>
              <a:rPr lang="zh-CN" altLang="en-US"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入射介质</a:t>
            </a:r>
            <a:r>
              <a:rPr lang="en-US" altLang="zh-CN"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a:t>
            </a:r>
            <a:r>
              <a:rPr lang="zh-CN" altLang="en-US"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 空气</a:t>
            </a:r>
            <a:endParaRPr kumimoji="0" lang="en-US" altLang="zh-CN" sz="1000"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171450" marR="0" lvl="0" indent="-171450" algn="just" defTabSz="914400" rtl="0" eaLnBrk="1" fontAlgn="auto" latinLnBrk="0" hangingPunct="1">
              <a:spcBef>
                <a:spcPts val="0"/>
              </a:spcBef>
              <a:spcAft>
                <a:spcPts val="1200"/>
              </a:spcAft>
              <a:buClrTx/>
              <a:buSzTx/>
              <a:buFont typeface="Wingdings" panose="05000000000000000000" pitchFamily="2" charset="2"/>
              <a:buChar char="n"/>
              <a:tabLst/>
              <a:defRPr/>
            </a:pPr>
            <a:r>
              <a:rPr lang="zh-CN" altLang="en-US"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基板</a:t>
            </a:r>
            <a:r>
              <a:rPr lang="en-US" altLang="zh-CN"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 </a:t>
            </a:r>
            <a:r>
              <a:rPr lang="zh-CN" altLang="en-US"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玻璃</a:t>
            </a:r>
            <a:endParaRPr kumimoji="0" lang="en-US" altLang="zh-CN" sz="1000"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171450" marR="0" lvl="0" indent="-171450" algn="just" defTabSz="914400" rtl="0" eaLnBrk="1" fontAlgn="auto" latinLnBrk="0" hangingPunct="1">
              <a:spcBef>
                <a:spcPts val="0"/>
              </a:spcBef>
              <a:spcAft>
                <a:spcPts val="1200"/>
              </a:spcAft>
              <a:buClrTx/>
              <a:buSzTx/>
              <a:buFont typeface="Wingdings" panose="05000000000000000000" pitchFamily="2" charset="2"/>
              <a:buChar char="n"/>
              <a:tabLst/>
              <a:defRPr/>
            </a:pPr>
            <a:r>
              <a:rPr kumimoji="0" lang="zh-CN" altLang="en-US" sz="1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panose="020B0503020204020204" pitchFamily="34" charset="-122"/>
                <a:cs typeface="Arial" panose="020B0604020202020204" pitchFamily="34" charset="0"/>
              </a:rPr>
              <a:t>工作波长</a:t>
            </a:r>
            <a:r>
              <a:rPr lang="en-US" altLang="zh-CN"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 </a:t>
            </a:r>
            <a:r>
              <a:rPr kumimoji="0" lang="en-US" altLang="zh-CN" sz="1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微软雅黑" panose="020B0503020204020204" pitchFamily="34" charset="-122"/>
                <a:cs typeface="Arial" panose="020B0604020202020204" pitchFamily="34" charset="0"/>
              </a:rPr>
              <a:t>400-1100 nm</a:t>
            </a:r>
          </a:p>
          <a:p>
            <a:pPr marL="171450" marR="0" lvl="0" indent="-171450" algn="just" defTabSz="914400" rtl="0" eaLnBrk="1" fontAlgn="auto" latinLnBrk="0" hangingPunct="1">
              <a:spcBef>
                <a:spcPts val="0"/>
              </a:spcBef>
              <a:spcAft>
                <a:spcPts val="1200"/>
              </a:spcAft>
              <a:buClrTx/>
              <a:buSzTx/>
              <a:buFont typeface="Wingdings" panose="05000000000000000000" pitchFamily="2" charset="2"/>
              <a:buChar char="n"/>
              <a:tabLst/>
              <a:defRPr/>
            </a:pPr>
            <a:r>
              <a:rPr lang="zh-CN" altLang="en-US"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入射角范围</a:t>
            </a:r>
            <a:r>
              <a:rPr lang="en-US" altLang="zh-CN"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 0-60°</a:t>
            </a:r>
          </a:p>
          <a:p>
            <a:pPr marL="171450" lvl="0" indent="-171450" algn="just">
              <a:spcAft>
                <a:spcPts val="1200"/>
              </a:spcAft>
              <a:buFont typeface="Wingdings" panose="05000000000000000000" pitchFamily="2" charset="2"/>
              <a:buChar char="n"/>
              <a:defRPr/>
            </a:pPr>
            <a:r>
              <a:rPr lang="zh-CN" altLang="en-US"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在规定的工作波长范围及入射角范围内，平均反射率小于 </a:t>
            </a:r>
            <a:r>
              <a:rPr lang="en-US" altLang="zh-CN" sz="1000" dirty="0">
                <a:solidFill>
                  <a:srgbClr val="5B9BD5">
                    <a:lumMod val="50000"/>
                  </a:srgbClr>
                </a:solidFill>
                <a:latin typeface="Arial" panose="020B0604020202020204" pitchFamily="34" charset="0"/>
                <a:ea typeface="微软雅黑" panose="020B0503020204020204" pitchFamily="34" charset="-122"/>
                <a:cs typeface="Arial" panose="020B0604020202020204" pitchFamily="34" charset="0"/>
              </a:rPr>
              <a:t>2%</a:t>
            </a:r>
          </a:p>
        </p:txBody>
      </p:sp>
      <p:sp>
        <p:nvSpPr>
          <p:cNvPr id="14" name="矩形 13">
            <a:extLst>
              <a:ext uri="{FF2B5EF4-FFF2-40B4-BE49-F238E27FC236}">
                <a16:creationId xmlns:a16="http://schemas.microsoft.com/office/drawing/2014/main" id="{3E825E24-7BB1-C89F-3EC6-58A6466E9A42}"/>
              </a:ext>
            </a:extLst>
          </p:cNvPr>
          <p:cNvSpPr/>
          <p:nvPr/>
        </p:nvSpPr>
        <p:spPr>
          <a:xfrm>
            <a:off x="6096000" y="1566444"/>
            <a:ext cx="5241184" cy="3944029"/>
          </a:xfrm>
          <a:prstGeom prst="rect">
            <a:avLst/>
          </a:prstGeom>
          <a:solidFill>
            <a:srgbClr val="E4F4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zh-CN" altLang="en-US"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可见光及近红外光（</a:t>
            </a:r>
            <a:r>
              <a:rPr lang="en-US" altLang="zh-CN"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400–1100 nm</a:t>
            </a:r>
            <a:r>
              <a:rPr lang="zh-CN" altLang="en-US"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）约占太阳能总能量光谱的</a:t>
            </a:r>
            <a:r>
              <a:rPr lang="en-US" altLang="zh-CN"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95%</a:t>
            </a:r>
            <a:r>
              <a:rPr lang="zh-CN" altLang="en-US"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。为了确保在不同照明条件下实现高能量转换效率，需考虑入射角范围从</a:t>
            </a:r>
            <a:r>
              <a:rPr lang="en-US" altLang="zh-CN"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0°</a:t>
            </a:r>
            <a:r>
              <a:rPr lang="zh-CN" altLang="en-US"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到</a:t>
            </a:r>
            <a:r>
              <a:rPr lang="en-US" altLang="zh-CN"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60°</a:t>
            </a:r>
            <a:r>
              <a:rPr lang="zh-CN" altLang="en-US"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。在此情况下，通过合理设计初始结构并优化厚度，目标是在该波长及入射角范围内实现平均反射率低于</a:t>
            </a:r>
            <a:r>
              <a:rPr lang="en-US" altLang="zh-CN"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a:t>
            </a:r>
            <a:endParaRPr lang="en-US" altLang="zh-CN"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7" name="内容占位符 10">
            <a:extLst>
              <a:ext uri="{FF2B5EF4-FFF2-40B4-BE49-F238E27FC236}">
                <a16:creationId xmlns:a16="http://schemas.microsoft.com/office/drawing/2014/main" id="{0CDEB24A-29B4-16BF-3BEE-F3A168F0EE1A}"/>
              </a:ext>
            </a:extLst>
          </p:cNvPr>
          <p:cNvSpPr txBox="1">
            <a:spLocks/>
          </p:cNvSpPr>
          <p:nvPr/>
        </p:nvSpPr>
        <p:spPr>
          <a:xfrm>
            <a:off x="377414" y="153146"/>
            <a:ext cx="6312144" cy="415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2600" b="1" dirty="0">
                <a:solidFill>
                  <a:srgbClr val="2F5597"/>
                </a:solidFill>
                <a:latin typeface="微软雅黑" panose="020B0503020204020204" pitchFamily="34" charset="-122"/>
                <a:ea typeface="微软雅黑" panose="020B0503020204020204" pitchFamily="34" charset="-122"/>
                <a:cs typeface="Times New Roman" panose="02020603050405020304" pitchFamily="18" charset="0"/>
              </a:rPr>
              <a:t>应用情景</a:t>
            </a:r>
          </a:p>
        </p:txBody>
      </p:sp>
    </p:spTree>
    <p:extLst>
      <p:ext uri="{BB962C8B-B14F-4D97-AF65-F5344CB8AC3E}">
        <p14:creationId xmlns:p14="http://schemas.microsoft.com/office/powerpoint/2010/main" val="1312031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D6FB0-0B87-D52E-A30D-2723BB31928F}"/>
            </a:ext>
          </a:extLst>
        </p:cNvPr>
        <p:cNvGrpSpPr/>
        <p:nvPr/>
      </p:nvGrpSpPr>
      <p:grpSpPr>
        <a:xfrm>
          <a:off x="0" y="0"/>
          <a:ext cx="0" cy="0"/>
          <a:chOff x="0" y="0"/>
          <a:chExt cx="0" cy="0"/>
        </a:xfrm>
      </p:grpSpPr>
      <p:sp>
        <p:nvSpPr>
          <p:cNvPr id="8" name="文本框 7">
            <a:extLst>
              <a:ext uri="{FF2B5EF4-FFF2-40B4-BE49-F238E27FC236}">
                <a16:creationId xmlns:a16="http://schemas.microsoft.com/office/drawing/2014/main" id="{E7E09530-46E1-6185-9063-62AE1E55C92D}"/>
              </a:ext>
            </a:extLst>
          </p:cNvPr>
          <p:cNvSpPr txBox="1"/>
          <p:nvPr/>
        </p:nvSpPr>
        <p:spPr>
          <a:xfrm>
            <a:off x="1479884" y="3075057"/>
            <a:ext cx="9232231" cy="707886"/>
          </a:xfrm>
          <a:prstGeom prst="rect">
            <a:avLst/>
          </a:prstGeom>
          <a:noFill/>
        </p:spPr>
        <p:txBody>
          <a:bodyPr wrap="square" rtlCol="0">
            <a:spAutoFit/>
          </a:bodyPr>
          <a:lstStyle/>
          <a:p>
            <a:pPr algn="ctr"/>
            <a:r>
              <a:rPr lang="zh-CN" altLang="en-US" sz="4000" dirty="0">
                <a:ln w="3175">
                  <a:noFill/>
                </a:ln>
                <a:solidFill>
                  <a:srgbClr val="F8FBFE"/>
                </a:solidFill>
                <a:latin typeface="Arial" panose="020B0604020202020204" pitchFamily="34" charset="0"/>
                <a:ea typeface="Microsoft YaHei" panose="020B0503020204020204" pitchFamily="34" charset="-122"/>
                <a:cs typeface="Arial" panose="020B0604020202020204" pitchFamily="34" charset="0"/>
                <a:sym typeface="Arial"/>
              </a:rPr>
              <a:t>设计结果</a:t>
            </a:r>
            <a:endParaRPr lang="en-US" altLang="zh-CN" sz="4000" dirty="0">
              <a:ln w="3175">
                <a:noFill/>
              </a:ln>
              <a:solidFill>
                <a:srgbClr val="F8FBFE"/>
              </a:solidFill>
              <a:latin typeface="Arial" panose="020B0604020202020204" pitchFamily="34" charset="0"/>
              <a:ea typeface="Microsoft YaHei" panose="020B0503020204020204" pitchFamily="34" charset="-122"/>
              <a:cs typeface="Arial" panose="020B0604020202020204" pitchFamily="34" charset="0"/>
              <a:sym typeface="Arial"/>
            </a:endParaRPr>
          </a:p>
        </p:txBody>
      </p:sp>
    </p:spTree>
    <p:extLst>
      <p:ext uri="{BB962C8B-B14F-4D97-AF65-F5344CB8AC3E}">
        <p14:creationId xmlns:p14="http://schemas.microsoft.com/office/powerpoint/2010/main" val="115972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33301-A357-D2F6-039E-FF27FBFB1B01}"/>
            </a:ext>
          </a:extLst>
        </p:cNvPr>
        <p:cNvGrpSpPr/>
        <p:nvPr/>
      </p:nvGrpSpPr>
      <p:grpSpPr>
        <a:xfrm>
          <a:off x="0" y="0"/>
          <a:ext cx="0" cy="0"/>
          <a:chOff x="0" y="0"/>
          <a:chExt cx="0" cy="0"/>
        </a:xfrm>
      </p:grpSpPr>
      <p:sp>
        <p:nvSpPr>
          <p:cNvPr id="6" name="文本占位符 5">
            <a:extLst>
              <a:ext uri="{FF2B5EF4-FFF2-40B4-BE49-F238E27FC236}">
                <a16:creationId xmlns:a16="http://schemas.microsoft.com/office/drawing/2014/main" id="{49A3DACE-A7AC-7AA3-DD43-BD4DEFC1BFD5}"/>
              </a:ext>
            </a:extLst>
          </p:cNvPr>
          <p:cNvSpPr>
            <a:spLocks noGrp="1"/>
          </p:cNvSpPr>
          <p:nvPr>
            <p:ph type="body" sz="quarter" idx="10"/>
          </p:nvPr>
        </p:nvSpPr>
        <p:spPr/>
        <p:txBody>
          <a:bodyPr/>
          <a:lstStyle/>
          <a:p>
            <a:endParaRPr lang="zh-CN" altLang="en-US"/>
          </a:p>
        </p:txBody>
      </p:sp>
      <p:sp>
        <p:nvSpPr>
          <p:cNvPr id="20" name="矩形 19">
            <a:extLst>
              <a:ext uri="{FF2B5EF4-FFF2-40B4-BE49-F238E27FC236}">
                <a16:creationId xmlns:a16="http://schemas.microsoft.com/office/drawing/2014/main" id="{5927E1CE-FEC1-967E-4FA1-B33D07695697}"/>
              </a:ext>
            </a:extLst>
          </p:cNvPr>
          <p:cNvSpPr/>
          <p:nvPr/>
        </p:nvSpPr>
        <p:spPr>
          <a:xfrm>
            <a:off x="995964" y="4748476"/>
            <a:ext cx="10073089" cy="1297393"/>
          </a:xfrm>
          <a:prstGeom prst="rect">
            <a:avLst/>
          </a:prstGeom>
          <a:solidFill>
            <a:srgbClr val="E4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设计结果如图所示，整体在</a:t>
            </a:r>
            <a:r>
              <a:rPr lang="en-US" altLang="zh-CN"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0°</a:t>
            </a:r>
            <a:r>
              <a:rPr lang="zh-CN" altLang="en-US"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至</a:t>
            </a:r>
            <a:r>
              <a:rPr lang="en-US" altLang="zh-CN"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60°</a:t>
            </a:r>
            <a:r>
              <a:rPr lang="zh-CN" altLang="en-US"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入射角范围内的平均反射率低于</a:t>
            </a:r>
            <a:r>
              <a:rPr lang="en-US" altLang="zh-CN"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，满足设计要求。</a:t>
            </a:r>
          </a:p>
        </p:txBody>
      </p:sp>
      <p:pic>
        <p:nvPicPr>
          <p:cNvPr id="9" name="图片 8">
            <a:extLst>
              <a:ext uri="{FF2B5EF4-FFF2-40B4-BE49-F238E27FC236}">
                <a16:creationId xmlns:a16="http://schemas.microsoft.com/office/drawing/2014/main" id="{713B83EF-9038-F530-C25D-1F75E07C0D65}"/>
              </a:ext>
            </a:extLst>
          </p:cNvPr>
          <p:cNvPicPr>
            <a:picLocks noChangeAspect="1"/>
          </p:cNvPicPr>
          <p:nvPr/>
        </p:nvPicPr>
        <p:blipFill>
          <a:blip r:embed="rId2"/>
          <a:stretch>
            <a:fillRect/>
          </a:stretch>
        </p:blipFill>
        <p:spPr>
          <a:xfrm>
            <a:off x="1182777" y="967502"/>
            <a:ext cx="3810652" cy="3521895"/>
          </a:xfrm>
          <a:prstGeom prst="rect">
            <a:avLst/>
          </a:prstGeom>
        </p:spPr>
      </p:pic>
      <p:sp>
        <p:nvSpPr>
          <p:cNvPr id="3" name="内容占位符 10">
            <a:extLst>
              <a:ext uri="{FF2B5EF4-FFF2-40B4-BE49-F238E27FC236}">
                <a16:creationId xmlns:a16="http://schemas.microsoft.com/office/drawing/2014/main" id="{DA3EA030-9338-3735-BDDD-D6C2446F5212}"/>
              </a:ext>
            </a:extLst>
          </p:cNvPr>
          <p:cNvSpPr txBox="1">
            <a:spLocks/>
          </p:cNvSpPr>
          <p:nvPr/>
        </p:nvSpPr>
        <p:spPr>
          <a:xfrm>
            <a:off x="377414" y="153146"/>
            <a:ext cx="6312144" cy="415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2600" b="1" dirty="0">
                <a:solidFill>
                  <a:srgbClr val="2F5597"/>
                </a:solidFill>
                <a:latin typeface="微软雅黑" panose="020B0503020204020204" pitchFamily="34" charset="-122"/>
                <a:ea typeface="微软雅黑" panose="020B0503020204020204" pitchFamily="34" charset="-122"/>
                <a:cs typeface="Times New Roman" panose="02020603050405020304" pitchFamily="18" charset="0"/>
              </a:rPr>
              <a:t>设计结果</a:t>
            </a:r>
          </a:p>
        </p:txBody>
      </p:sp>
      <p:pic>
        <p:nvPicPr>
          <p:cNvPr id="7" name="图片 6">
            <a:extLst>
              <a:ext uri="{FF2B5EF4-FFF2-40B4-BE49-F238E27FC236}">
                <a16:creationId xmlns:a16="http://schemas.microsoft.com/office/drawing/2014/main" id="{7269C719-4A90-7379-62D2-EE11D2F7DBFA}"/>
              </a:ext>
            </a:extLst>
          </p:cNvPr>
          <p:cNvPicPr>
            <a:picLocks noChangeAspect="1"/>
          </p:cNvPicPr>
          <p:nvPr/>
        </p:nvPicPr>
        <p:blipFill>
          <a:blip r:embed="rId3"/>
          <a:stretch>
            <a:fillRect/>
          </a:stretch>
        </p:blipFill>
        <p:spPr>
          <a:xfrm>
            <a:off x="5405907" y="957214"/>
            <a:ext cx="5260088" cy="3532183"/>
          </a:xfrm>
          <a:prstGeom prst="rect">
            <a:avLst/>
          </a:prstGeom>
        </p:spPr>
      </p:pic>
    </p:spTree>
    <p:extLst>
      <p:ext uri="{BB962C8B-B14F-4D97-AF65-F5344CB8AC3E}">
        <p14:creationId xmlns:p14="http://schemas.microsoft.com/office/powerpoint/2010/main" val="3180389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A7D72-2BF0-80DB-87A5-D7EFC4623726}"/>
            </a:ext>
          </a:extLst>
        </p:cNvPr>
        <p:cNvGrpSpPr/>
        <p:nvPr/>
      </p:nvGrpSpPr>
      <p:grpSpPr>
        <a:xfrm>
          <a:off x="0" y="0"/>
          <a:ext cx="0" cy="0"/>
          <a:chOff x="0" y="0"/>
          <a:chExt cx="0" cy="0"/>
        </a:xfrm>
      </p:grpSpPr>
      <p:sp>
        <p:nvSpPr>
          <p:cNvPr id="8" name="文本框 7">
            <a:extLst>
              <a:ext uri="{FF2B5EF4-FFF2-40B4-BE49-F238E27FC236}">
                <a16:creationId xmlns:a16="http://schemas.microsoft.com/office/drawing/2014/main" id="{53E607CD-0C18-0011-AFAC-97756CE2DF46}"/>
              </a:ext>
            </a:extLst>
          </p:cNvPr>
          <p:cNvSpPr txBox="1"/>
          <p:nvPr/>
        </p:nvSpPr>
        <p:spPr>
          <a:xfrm>
            <a:off x="1479884" y="3075057"/>
            <a:ext cx="9232231" cy="707886"/>
          </a:xfrm>
          <a:prstGeom prst="rect">
            <a:avLst/>
          </a:prstGeom>
          <a:noFill/>
        </p:spPr>
        <p:txBody>
          <a:bodyPr wrap="square" rtlCol="0">
            <a:spAutoFit/>
          </a:bodyPr>
          <a:lstStyle/>
          <a:p>
            <a:pPr algn="ctr"/>
            <a:r>
              <a:rPr lang="zh-CN" altLang="en-US" sz="4000" dirty="0">
                <a:ln w="3175">
                  <a:noFill/>
                </a:ln>
                <a:solidFill>
                  <a:srgbClr val="F8FBFE"/>
                </a:solidFill>
                <a:latin typeface="Arial" panose="020B0604020202020204" pitchFamily="34" charset="0"/>
                <a:ea typeface="Microsoft YaHei" panose="020B0503020204020204" pitchFamily="34" charset="-122"/>
                <a:cs typeface="Arial" panose="020B0604020202020204" pitchFamily="34" charset="0"/>
                <a:sym typeface="Arial"/>
              </a:rPr>
              <a:t>设计流程</a:t>
            </a:r>
            <a:endParaRPr lang="en-US" altLang="zh-CN" sz="4000" dirty="0">
              <a:ln w="3175">
                <a:noFill/>
              </a:ln>
              <a:solidFill>
                <a:srgbClr val="F8FBFE"/>
              </a:solidFill>
              <a:latin typeface="Arial" panose="020B0604020202020204" pitchFamily="34" charset="0"/>
              <a:ea typeface="Microsoft YaHei" panose="020B0503020204020204" pitchFamily="34" charset="-122"/>
              <a:cs typeface="Arial" panose="020B0604020202020204" pitchFamily="34" charset="0"/>
              <a:sym typeface="Arial"/>
            </a:endParaRPr>
          </a:p>
        </p:txBody>
      </p:sp>
    </p:spTree>
    <p:extLst>
      <p:ext uri="{BB962C8B-B14F-4D97-AF65-F5344CB8AC3E}">
        <p14:creationId xmlns:p14="http://schemas.microsoft.com/office/powerpoint/2010/main" val="1518267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9E809-7445-1EE4-FBE4-7E7E4C717992}"/>
            </a:ext>
          </a:extLst>
        </p:cNvPr>
        <p:cNvGrpSpPr/>
        <p:nvPr/>
      </p:nvGrpSpPr>
      <p:grpSpPr>
        <a:xfrm>
          <a:off x="0" y="0"/>
          <a:ext cx="0" cy="0"/>
          <a:chOff x="0" y="0"/>
          <a:chExt cx="0" cy="0"/>
        </a:xfrm>
      </p:grpSpPr>
      <p:sp>
        <p:nvSpPr>
          <p:cNvPr id="6" name="文本占位符 5">
            <a:extLst>
              <a:ext uri="{FF2B5EF4-FFF2-40B4-BE49-F238E27FC236}">
                <a16:creationId xmlns:a16="http://schemas.microsoft.com/office/drawing/2014/main" id="{CC294980-991E-226D-7756-DA48E44AAAF5}"/>
              </a:ext>
            </a:extLst>
          </p:cNvPr>
          <p:cNvSpPr>
            <a:spLocks noGrp="1"/>
          </p:cNvSpPr>
          <p:nvPr>
            <p:ph type="body" sz="quarter" idx="10"/>
          </p:nvPr>
        </p:nvSpPr>
        <p:spPr/>
        <p:txBody>
          <a:bodyPr/>
          <a:lstStyle/>
          <a:p>
            <a:endParaRPr lang="zh-CN" altLang="en-US"/>
          </a:p>
        </p:txBody>
      </p:sp>
      <p:sp>
        <p:nvSpPr>
          <p:cNvPr id="15" name="内容占位符 10">
            <a:extLst>
              <a:ext uri="{FF2B5EF4-FFF2-40B4-BE49-F238E27FC236}">
                <a16:creationId xmlns:a16="http://schemas.microsoft.com/office/drawing/2014/main" id="{8180DE4F-7046-F178-B408-99B6A537EE21}"/>
              </a:ext>
            </a:extLst>
          </p:cNvPr>
          <p:cNvSpPr txBox="1">
            <a:spLocks/>
          </p:cNvSpPr>
          <p:nvPr/>
        </p:nvSpPr>
        <p:spPr>
          <a:xfrm>
            <a:off x="377413" y="153146"/>
            <a:ext cx="1457403" cy="415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2400" b="1" dirty="0">
              <a:solidFill>
                <a:srgbClr val="2F5597"/>
              </a:solidFill>
              <a:latin typeface="Arial" panose="020B0604020202020204" pitchFamily="34" charset="0"/>
              <a:cs typeface="Arial" panose="020B0604020202020204" pitchFamily="34" charset="0"/>
            </a:endParaRPr>
          </a:p>
        </p:txBody>
      </p:sp>
      <p:sp>
        <p:nvSpPr>
          <p:cNvPr id="3" name="Rechteck: abgerundete Ecken 6">
            <a:extLst>
              <a:ext uri="{FF2B5EF4-FFF2-40B4-BE49-F238E27FC236}">
                <a16:creationId xmlns:a16="http://schemas.microsoft.com/office/drawing/2014/main" id="{9321E437-EAB4-B4BE-1F0B-1820D3BCDD89}"/>
              </a:ext>
            </a:extLst>
          </p:cNvPr>
          <p:cNvSpPr/>
          <p:nvPr/>
        </p:nvSpPr>
        <p:spPr>
          <a:xfrm>
            <a:off x="377413" y="1783056"/>
            <a:ext cx="2238158" cy="675167"/>
          </a:xfrm>
          <a:prstGeom prst="roundRect">
            <a:avLst/>
          </a:prstGeom>
          <a:solidFill>
            <a:schemeClr val="accent1"/>
          </a:solidFill>
          <a:ln w="28575" cap="flat" cmpd="sng" algn="ctr">
            <a:solidFill>
              <a:schemeClr val="accent1"/>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初始结构</a:t>
            </a:r>
            <a:endParaRPr kumimoji="0" 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 name="Rechteck: abgerundete Ecken 6">
            <a:extLst>
              <a:ext uri="{FF2B5EF4-FFF2-40B4-BE49-F238E27FC236}">
                <a16:creationId xmlns:a16="http://schemas.microsoft.com/office/drawing/2014/main" id="{2395CABC-60DC-B875-0762-027AE3C69BE7}"/>
              </a:ext>
            </a:extLst>
          </p:cNvPr>
          <p:cNvSpPr/>
          <p:nvPr/>
        </p:nvSpPr>
        <p:spPr>
          <a:xfrm>
            <a:off x="377413" y="3227794"/>
            <a:ext cx="2238158" cy="675167"/>
          </a:xfrm>
          <a:prstGeom prst="roundRect">
            <a:avLst/>
          </a:prstGeom>
          <a:noFill/>
          <a:ln w="28575" cap="flat" cmpd="sng" algn="ctr">
            <a:solidFill>
              <a:srgbClr val="4472C4"/>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kern="0" dirty="0">
                <a:solidFill>
                  <a:schemeClr val="accent1"/>
                </a:solidFill>
                <a:latin typeface="微软雅黑" panose="020B0503020204020204" pitchFamily="34" charset="-122"/>
                <a:ea typeface="微软雅黑" panose="020B0503020204020204" pitchFamily="34" charset="-122"/>
              </a:rPr>
              <a:t>优化设置</a:t>
            </a:r>
            <a:endParaRPr kumimoji="0" 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12" name="Rechteck: abgerundete Ecken 6">
            <a:extLst>
              <a:ext uri="{FF2B5EF4-FFF2-40B4-BE49-F238E27FC236}">
                <a16:creationId xmlns:a16="http://schemas.microsoft.com/office/drawing/2014/main" id="{4766CABB-999F-2FC7-E5A4-51F3FE531934}"/>
              </a:ext>
            </a:extLst>
          </p:cNvPr>
          <p:cNvSpPr/>
          <p:nvPr/>
        </p:nvSpPr>
        <p:spPr>
          <a:xfrm>
            <a:off x="377413" y="4781364"/>
            <a:ext cx="2238158" cy="675167"/>
          </a:xfrm>
          <a:prstGeom prst="roundRect">
            <a:avLst/>
          </a:prstGeom>
          <a:noFill/>
          <a:ln w="28575" cap="flat" cmpd="sng" algn="ctr">
            <a:solidFill>
              <a:srgbClr val="4472C4"/>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结果查看</a:t>
            </a:r>
            <a:endParaRPr kumimoji="0" 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20" name="矩形 19">
                <a:extLst>
                  <a:ext uri="{FF2B5EF4-FFF2-40B4-BE49-F238E27FC236}">
                    <a16:creationId xmlns:a16="http://schemas.microsoft.com/office/drawing/2014/main" id="{5DF6844F-1065-6FD0-122B-4DEE47BE7DB8}"/>
                  </a:ext>
                </a:extLst>
              </p:cNvPr>
              <p:cNvSpPr/>
              <p:nvPr/>
            </p:nvSpPr>
            <p:spPr>
              <a:xfrm>
                <a:off x="7038473" y="1209202"/>
                <a:ext cx="5031196" cy="4541893"/>
              </a:xfrm>
              <a:prstGeom prst="rect">
                <a:avLst/>
              </a:prstGeom>
              <a:solidFill>
                <a:srgbClr val="E4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200"/>
                  </a:spcAft>
                </a:pPr>
                <a:r>
                  <a:rPr lang="zh-CN" altLang="en-US"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本案例中要实现的减反射膜具有相对带宽 </a:t>
                </a:r>
                <a14:m>
                  <m:oMath xmlns:m="http://schemas.openxmlformats.org/officeDocument/2006/math">
                    <m:r>
                      <a:rPr kumimoji="0" lang="en-US" altLang="zh-CN" sz="1400" b="0" i="0" u="none" strike="noStrike" kern="1200" cap="none" spc="0" normalizeH="0" baseline="0" noProof="0" dirty="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m:t>
                    </m:r>
                    <m:sSub>
                      <m:sSubPr>
                        <m:ctrlPr>
                          <a:rPr kumimoji="0" lang="en-US" altLang="zh-CN" sz="1400" b="0" i="1" u="none" strike="noStrike" kern="1200" cap="none" spc="0" normalizeH="0" baseline="0" noProof="0" dirty="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ctrlPr>
                      </m:sSubPr>
                      <m:e>
                        <m:r>
                          <a:rPr kumimoji="0" lang="zh-CN" altLang="en-US"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𝜆</m:t>
                        </m:r>
                      </m:e>
                      <m:sub>
                        <m:r>
                          <m:rPr>
                            <m:sty m:val="p"/>
                          </m:rPr>
                          <a:rPr kumimoji="0" lang="en-US" altLang="zh-CN"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max</m:t>
                        </m:r>
                      </m:sub>
                    </m:sSub>
                    <m:r>
                      <a:rPr kumimoji="0" lang="en-US" altLang="zh-CN" sz="1400" b="0" i="1" u="none" strike="noStrike" kern="1200" cap="none" spc="0" normalizeH="0" baseline="0" noProof="0" dirty="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m:t>
                    </m:r>
                    <m:sSub>
                      <m:sSubPr>
                        <m:ctrlPr>
                          <a:rPr kumimoji="0" lang="en-US" altLang="zh-CN"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ctrlPr>
                      </m:sSubPr>
                      <m:e>
                        <m:r>
                          <a:rPr kumimoji="0" lang="zh-CN" altLang="en-US"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𝜆</m:t>
                        </m:r>
                      </m:e>
                      <m:sub>
                        <m:r>
                          <m:rPr>
                            <m:sty m:val="p"/>
                          </m:rPr>
                          <a:rPr kumimoji="0" lang="en-US" altLang="zh-CN"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min</m:t>
                        </m:r>
                      </m:sub>
                    </m:sSub>
                    <m:r>
                      <a:rPr kumimoji="0" lang="en-US" altLang="zh-CN" sz="1400" b="0" i="1" u="none" strike="noStrike" kern="1200" cap="none" spc="0" normalizeH="0" baseline="0" noProof="0" dirty="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)=2.75 </m:t>
                    </m:r>
                  </m:oMath>
                </a14:m>
                <a:r>
                  <a:rPr lang="zh-CN" altLang="en-US"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，属于超宽带减反射膜。</a:t>
                </a:r>
                <a:r>
                  <a:rPr lang="en-US" altLang="zh-CN"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Baumeister</a:t>
                </a:r>
                <a:r>
                  <a:rPr lang="zh-CN" altLang="en-US"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曾提出一个构建宽带减反射膜初始结构的原则</a:t>
                </a:r>
                <a:r>
                  <a:rPr lang="en-US" altLang="zh-CN"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[1]</a:t>
                </a:r>
                <a:r>
                  <a:rPr lang="zh-CN" altLang="en-US"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a:t>
                </a:r>
              </a:p>
              <a:p>
                <a:pPr marL="285750" marR="0" lvl="0" indent="-28575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中心波长选为</a:t>
                </a:r>
                <a14:m>
                  <m:oMath xmlns:m="http://schemas.openxmlformats.org/officeDocument/2006/math">
                    <m:sSub>
                      <m:sSubPr>
                        <m:ctrlPr>
                          <a:rPr kumimoji="0" lang="en-US" altLang="zh-CN" sz="1400" b="0" i="1" u="none" strike="noStrike" kern="1200" cap="none" spc="0" normalizeH="0" baseline="0" noProof="0" dirty="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ctrlPr>
                      </m:sSubPr>
                      <m:e>
                        <m:r>
                          <a:rPr kumimoji="0" lang="zh-CN" altLang="en-US"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𝜆</m:t>
                        </m:r>
                      </m:e>
                      <m:sub>
                        <m:r>
                          <a:rPr kumimoji="0" lang="en-US" altLang="zh-CN" sz="1400" b="0" i="1" u="none" strike="noStrike" kern="1200" cap="none" spc="0" normalizeH="0" baseline="0" noProof="0" dirty="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0</m:t>
                        </m:r>
                      </m:sub>
                    </m:sSub>
                    <m:r>
                      <a:rPr kumimoji="0" lang="en-US" altLang="zh-CN" sz="1400" b="0" i="1" u="none" strike="noStrike" kern="1200" cap="none" spc="0" normalizeH="0" baseline="0" noProof="0" dirty="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=2</m:t>
                    </m:r>
                    <m:sSup>
                      <m:sSupPr>
                        <m:ctrlPr>
                          <a:rPr kumimoji="0" lang="en-US" altLang="zh-CN" sz="1400" b="0" i="1" u="none" strike="noStrike" kern="1200" cap="none" spc="0" normalizeH="0" baseline="0" noProof="0" dirty="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ctrlPr>
                      </m:sSupPr>
                      <m:e>
                        <m:r>
                          <a:rPr kumimoji="0" lang="en-US" altLang="zh-CN"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m:t>
                        </m:r>
                        <m:f>
                          <m:fPr>
                            <m:ctrlPr>
                              <a:rPr kumimoji="0" lang="en-US" altLang="zh-CN"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ctrlPr>
                          </m:fPr>
                          <m:num>
                            <m:r>
                              <a:rPr kumimoji="0" lang="en-US" altLang="zh-CN" sz="1400" b="0" i="1" u="none" strike="noStrike" kern="1200" cap="none" spc="0" normalizeH="0" baseline="0" noProof="0" dirty="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1</m:t>
                            </m:r>
                          </m:num>
                          <m:den>
                            <m:sSub>
                              <m:sSubPr>
                                <m:ctrlPr>
                                  <a:rPr kumimoji="0" lang="en-US" altLang="zh-CN"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ctrlPr>
                              </m:sSubPr>
                              <m:e>
                                <m:r>
                                  <a:rPr kumimoji="0" lang="zh-CN" altLang="en-US"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𝜆</m:t>
                                </m:r>
                              </m:e>
                              <m:sub>
                                <m:r>
                                  <m:rPr>
                                    <m:sty m:val="p"/>
                                  </m:rPr>
                                  <a:rPr kumimoji="0" lang="en-US" altLang="zh-CN"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min</m:t>
                                </m:r>
                              </m:sub>
                            </m:sSub>
                          </m:den>
                        </m:f>
                        <m:r>
                          <a:rPr kumimoji="0" lang="en-US" altLang="zh-CN"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m:t>
                        </m:r>
                        <m:f>
                          <m:fPr>
                            <m:ctrlPr>
                              <a:rPr kumimoji="0" lang="en-US" altLang="zh-CN"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ctrlPr>
                          </m:fPr>
                          <m:num>
                            <m:r>
                              <a:rPr kumimoji="0" lang="en-US" altLang="zh-CN" sz="1400" b="0" i="1" u="none" strike="noStrike" kern="1200" cap="none" spc="0" normalizeH="0" baseline="0" noProof="0" dirty="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1</m:t>
                            </m:r>
                          </m:num>
                          <m:den>
                            <m:sSub>
                              <m:sSubPr>
                                <m:ctrlPr>
                                  <a:rPr kumimoji="0" lang="en-US" altLang="zh-CN"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ctrlPr>
                              </m:sSubPr>
                              <m:e>
                                <m:r>
                                  <a:rPr kumimoji="0" lang="zh-CN" altLang="en-US"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𝜆</m:t>
                                </m:r>
                              </m:e>
                              <m:sub>
                                <m:r>
                                  <m:rPr>
                                    <m:sty m:val="p"/>
                                  </m:rPr>
                                  <a:rPr kumimoji="0" lang="en-US" altLang="zh-CN"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m</m:t>
                                </m:r>
                                <m:r>
                                  <a:rPr kumimoji="0" lang="en-US" altLang="zh-CN" sz="1400" b="0" i="1" u="none" strike="noStrike" kern="1200" cap="none" spc="0" normalizeH="0" baseline="0" noProof="0" dirty="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𝑎𝑥</m:t>
                                </m:r>
                              </m:sub>
                            </m:sSub>
                          </m:den>
                        </m:f>
                        <m:r>
                          <a:rPr kumimoji="0" lang="en-US" altLang="zh-CN"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m:t>
                        </m:r>
                      </m:e>
                      <m:sup>
                        <m:r>
                          <a:rPr kumimoji="0" lang="en-US" altLang="zh-CN" sz="1400" b="0" i="1" u="none" strike="noStrike" kern="1200" cap="none" spc="0" normalizeH="0" baseline="0" noProof="0" dirty="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−1</m:t>
                        </m:r>
                      </m:sup>
                    </m:sSup>
                  </m:oMath>
                </a14:m>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靠空气的最外层膜选为低折射率材料，且膜厚为</a:t>
                </a:r>
                <a14:m>
                  <m:oMath xmlns:m="http://schemas.openxmlformats.org/officeDocument/2006/math">
                    <m:f>
                      <m:fPr>
                        <m:ctrlPr>
                          <a:rPr kumimoji="0" lang="en-US" altLang="zh-CN" sz="1400" b="0" i="1" u="none" strike="noStrike" kern="1200" cap="none" spc="0" normalizeH="0" baseline="0" noProof="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ctrlPr>
                      </m:fPr>
                      <m:num>
                        <m:r>
                          <a:rPr kumimoji="0" lang="en-US" altLang="zh-CN" sz="1400" b="0" i="1" u="none" strike="noStrike" kern="1200" cap="none" spc="0" normalizeH="0" baseline="0" noProof="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1</m:t>
                        </m:r>
                      </m:num>
                      <m:den>
                        <m:r>
                          <a:rPr kumimoji="0" lang="en-US" altLang="zh-CN" sz="1400" b="0" i="1" u="none" strike="noStrike" kern="1200" cap="none" spc="0" normalizeH="0" baseline="0" noProof="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4</m:t>
                        </m:r>
                      </m:den>
                    </m:f>
                  </m:oMath>
                </a14:m>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光学厚度</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其余膜层的光学厚度小于等于</a:t>
                </a:r>
                <a14:m>
                  <m:oMath xmlns:m="http://schemas.openxmlformats.org/officeDocument/2006/math">
                    <m:f>
                      <m:fPr>
                        <m:ctrlPr>
                          <a:rPr kumimoji="0" lang="en-US" altLang="zh-CN" sz="1400" b="0" i="1" u="none" strike="noStrike" kern="1200" cap="none" spc="0" normalizeH="0" baseline="0" noProof="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ctrlPr>
                      </m:fPr>
                      <m:num>
                        <m:r>
                          <a:rPr kumimoji="0" lang="en-US" altLang="zh-CN" sz="1400" b="0" i="1" u="none" strike="noStrike" kern="1200" cap="none" spc="0" normalizeH="0" baseline="0" noProof="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1</m:t>
                        </m:r>
                      </m:num>
                      <m:den>
                        <m:r>
                          <a:rPr kumimoji="0" lang="en-US" altLang="zh-CN" sz="1400" b="0" i="1" u="none" strike="noStrike" kern="1200" cap="none" spc="0" normalizeH="0" baseline="0" noProof="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10</m:t>
                        </m:r>
                      </m:den>
                    </m:f>
                  </m:oMath>
                </a14:m>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光学厚度</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algn="just">
                  <a:lnSpc>
                    <a:spcPct val="150000"/>
                  </a:lnSpc>
                  <a:spcAft>
                    <a:spcPts val="1200"/>
                  </a:spcAft>
                </a:pPr>
                <a:r>
                  <a:rPr lang="zh-CN" altLang="en-US"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应用该原则，</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我们确定了</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12</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层膜系 </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A|L 0.3H (0.3L 0.3H)^5 |G </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作为初始结构，其中</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G</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为</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K9</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玻璃，</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H</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和</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L</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分别为</a:t>
                </a:r>
                <a14:m>
                  <m:oMath xmlns:m="http://schemas.openxmlformats.org/officeDocument/2006/math">
                    <m:r>
                      <m:rPr>
                        <m:nor/>
                      </m:rP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m:t>Ti</m:t>
                    </m:r>
                    <m:sSub>
                      <m:sSubPr>
                        <m:ctrlPr>
                          <a:rPr kumimoji="0" lang="en-US" altLang="zh-CN" sz="1400" b="0" i="1" u="none" strike="noStrike" kern="1200" cap="none" spc="0" normalizeH="0" baseline="0" noProof="0" dirty="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ctrlPr>
                      </m:sSubPr>
                      <m:e>
                        <m:r>
                          <m:rPr>
                            <m:nor/>
                          </m:rP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m:t>O</m:t>
                        </m:r>
                      </m:e>
                      <m:sub>
                        <m:r>
                          <a:rPr kumimoji="0" lang="en-US" altLang="zh-CN" sz="1400" b="0" i="1" u="none" strike="noStrike" kern="1200" cap="none" spc="0" normalizeH="0" baseline="0" noProof="0" dirty="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2</m:t>
                        </m:r>
                      </m:sub>
                    </m:sSub>
                    <m:r>
                      <a:rPr kumimoji="0" lang="en-US" altLang="zh-CN" sz="1400" b="0" i="0" u="none" strike="noStrike" kern="1200" cap="none" spc="0" normalizeH="0" baseline="0" noProof="0" dirty="0" smtClean="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 </m:t>
                    </m:r>
                  </m:oMath>
                </a14:m>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和</a:t>
                </a:r>
                <a14:m>
                  <m:oMath xmlns:m="http://schemas.openxmlformats.org/officeDocument/2006/math">
                    <m:r>
                      <m:rPr>
                        <m:nor/>
                      </m:rPr>
                      <a:rPr kumimoji="0" lang="en-US" altLang="zh-CN" sz="1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m:t>S</m:t>
                    </m:r>
                    <m:r>
                      <m:rPr>
                        <m:nor/>
                      </m:rP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m:t>i</m:t>
                    </m:r>
                    <m:sSub>
                      <m:sSubPr>
                        <m:ctrlPr>
                          <a:rPr kumimoji="0" lang="en-US" altLang="zh-CN"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ctrlPr>
                      </m:sSubPr>
                      <m:e>
                        <m:r>
                          <m:rPr>
                            <m:nor/>
                          </m:rP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m:t>O</m:t>
                        </m:r>
                      </m:e>
                      <m:sub>
                        <m:r>
                          <a:rPr kumimoji="0" lang="en-US" altLang="zh-CN" sz="1400" b="0" i="1" u="none" strike="noStrike" kern="1200" cap="none" spc="0" normalizeH="0" baseline="0" noProof="0" dirty="0">
                            <a:ln>
                              <a:noFill/>
                            </a:ln>
                            <a:solidFill>
                              <a:prstClr val="black"/>
                            </a:solidFill>
                            <a:effectLst/>
                            <a:uLnTx/>
                            <a:uFillTx/>
                            <a:latin typeface="Cambria Math" panose="02040503050406030204" pitchFamily="18" charset="0"/>
                            <a:ea typeface="微软雅黑" panose="020B0503020204020204" pitchFamily="34" charset="-122"/>
                            <a:cs typeface="Arial" panose="020B0604020202020204" pitchFamily="34" charset="0"/>
                          </a:rPr>
                          <m:t>2</m:t>
                        </m:r>
                      </m:sub>
                    </m:sSub>
                  </m:oMath>
                </a14:m>
                <a:endParaRPr lang="en-US" altLang="zh-CN"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endParaRPr>
              </a:p>
            </p:txBody>
          </p:sp>
        </mc:Choice>
        <mc:Fallback>
          <p:sp>
            <p:nvSpPr>
              <p:cNvPr id="20" name="矩形 19">
                <a:extLst>
                  <a:ext uri="{FF2B5EF4-FFF2-40B4-BE49-F238E27FC236}">
                    <a16:creationId xmlns:a16="http://schemas.microsoft.com/office/drawing/2014/main" id="{5DF6844F-1065-6FD0-122B-4DEE47BE7DB8}"/>
                  </a:ext>
                </a:extLst>
              </p:cNvPr>
              <p:cNvSpPr>
                <a:spLocks noRot="1" noChangeAspect="1" noMove="1" noResize="1" noEditPoints="1" noAdjustHandles="1" noChangeArrowheads="1" noChangeShapeType="1" noTextEdit="1"/>
              </p:cNvSpPr>
              <p:nvPr/>
            </p:nvSpPr>
            <p:spPr>
              <a:xfrm>
                <a:off x="7038473" y="1209202"/>
                <a:ext cx="5031196" cy="4541893"/>
              </a:xfrm>
              <a:prstGeom prst="rect">
                <a:avLst/>
              </a:prstGeom>
              <a:blipFill>
                <a:blip r:embed="rId2"/>
                <a:stretch>
                  <a:fillRect l="-364" r="-364"/>
                </a:stretch>
              </a:blipFill>
              <a:ln>
                <a:noFill/>
              </a:ln>
            </p:spPr>
            <p:txBody>
              <a:bodyPr/>
              <a:lstStyle/>
              <a:p>
                <a:r>
                  <a:rPr lang="zh-CN" altLang="en-US">
                    <a:noFill/>
                  </a:rPr>
                  <a:t> </a:t>
                </a:r>
              </a:p>
            </p:txBody>
          </p:sp>
        </mc:Fallback>
      </mc:AlternateContent>
      <p:sp>
        <p:nvSpPr>
          <p:cNvPr id="8" name="内容占位符 10">
            <a:extLst>
              <a:ext uri="{FF2B5EF4-FFF2-40B4-BE49-F238E27FC236}">
                <a16:creationId xmlns:a16="http://schemas.microsoft.com/office/drawing/2014/main" id="{3E9810AE-B740-2FC3-FD7B-709165D764CD}"/>
              </a:ext>
            </a:extLst>
          </p:cNvPr>
          <p:cNvSpPr txBox="1">
            <a:spLocks/>
          </p:cNvSpPr>
          <p:nvPr/>
        </p:nvSpPr>
        <p:spPr>
          <a:xfrm>
            <a:off x="377414" y="153146"/>
            <a:ext cx="4737100" cy="415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rgbClr val="2F5597"/>
                </a:solidFill>
                <a:latin typeface="微软雅黑" panose="020B0503020204020204" pitchFamily="34" charset="-122"/>
                <a:ea typeface="微软雅黑" panose="020B0503020204020204" pitchFamily="34" charset="-122"/>
                <a:cs typeface="Times New Roman" panose="02020603050405020304" pitchFamily="18" charset="0"/>
              </a:rPr>
              <a:t>设计流程</a:t>
            </a:r>
            <a:endParaRPr lang="zh-CN" altLang="en-US" sz="2600" b="1" dirty="0">
              <a:solidFill>
                <a:srgbClr val="2F5597"/>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7" name="图片 6">
            <a:extLst>
              <a:ext uri="{FF2B5EF4-FFF2-40B4-BE49-F238E27FC236}">
                <a16:creationId xmlns:a16="http://schemas.microsoft.com/office/drawing/2014/main" id="{9D567290-D4E0-3D78-4B84-8388D3586301}"/>
              </a:ext>
            </a:extLst>
          </p:cNvPr>
          <p:cNvPicPr>
            <a:picLocks noChangeAspect="1"/>
          </p:cNvPicPr>
          <p:nvPr/>
        </p:nvPicPr>
        <p:blipFill>
          <a:blip r:embed="rId3"/>
          <a:stretch>
            <a:fillRect/>
          </a:stretch>
        </p:blipFill>
        <p:spPr>
          <a:xfrm>
            <a:off x="2942867" y="2406217"/>
            <a:ext cx="3768309" cy="2602020"/>
          </a:xfrm>
          <a:prstGeom prst="rect">
            <a:avLst/>
          </a:prstGeom>
        </p:spPr>
      </p:pic>
    </p:spTree>
    <p:extLst>
      <p:ext uri="{BB962C8B-B14F-4D97-AF65-F5344CB8AC3E}">
        <p14:creationId xmlns:p14="http://schemas.microsoft.com/office/powerpoint/2010/main" val="364764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0647A-48AB-9E93-0559-FDF37160FAD3}"/>
            </a:ext>
          </a:extLst>
        </p:cNvPr>
        <p:cNvGrpSpPr/>
        <p:nvPr/>
      </p:nvGrpSpPr>
      <p:grpSpPr>
        <a:xfrm>
          <a:off x="0" y="0"/>
          <a:ext cx="0" cy="0"/>
          <a:chOff x="0" y="0"/>
          <a:chExt cx="0" cy="0"/>
        </a:xfrm>
      </p:grpSpPr>
      <p:sp>
        <p:nvSpPr>
          <p:cNvPr id="6" name="文本占位符 5">
            <a:extLst>
              <a:ext uri="{FF2B5EF4-FFF2-40B4-BE49-F238E27FC236}">
                <a16:creationId xmlns:a16="http://schemas.microsoft.com/office/drawing/2014/main" id="{8329F76E-3827-B935-AB21-CA3D9ADFACD8}"/>
              </a:ext>
            </a:extLst>
          </p:cNvPr>
          <p:cNvSpPr>
            <a:spLocks noGrp="1"/>
          </p:cNvSpPr>
          <p:nvPr>
            <p:ph type="body" sz="quarter" idx="10"/>
          </p:nvPr>
        </p:nvSpPr>
        <p:spPr/>
        <p:txBody>
          <a:bodyPr/>
          <a:lstStyle/>
          <a:p>
            <a:endParaRPr lang="zh-CN" altLang="en-US"/>
          </a:p>
        </p:txBody>
      </p:sp>
      <p:sp>
        <p:nvSpPr>
          <p:cNvPr id="15" name="内容占位符 10">
            <a:extLst>
              <a:ext uri="{FF2B5EF4-FFF2-40B4-BE49-F238E27FC236}">
                <a16:creationId xmlns:a16="http://schemas.microsoft.com/office/drawing/2014/main" id="{465E877C-2631-EE77-C8C3-EE966581BB29}"/>
              </a:ext>
            </a:extLst>
          </p:cNvPr>
          <p:cNvSpPr txBox="1">
            <a:spLocks/>
          </p:cNvSpPr>
          <p:nvPr/>
        </p:nvSpPr>
        <p:spPr>
          <a:xfrm>
            <a:off x="377413" y="153146"/>
            <a:ext cx="1457403" cy="415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2400" b="1" dirty="0">
              <a:solidFill>
                <a:srgbClr val="2F5597"/>
              </a:solidFill>
              <a:latin typeface="Arial" panose="020B0604020202020204" pitchFamily="34" charset="0"/>
              <a:cs typeface="Arial" panose="020B0604020202020204" pitchFamily="34" charset="0"/>
            </a:endParaRPr>
          </a:p>
        </p:txBody>
      </p:sp>
      <p:pic>
        <p:nvPicPr>
          <p:cNvPr id="7" name="图片 6">
            <a:extLst>
              <a:ext uri="{FF2B5EF4-FFF2-40B4-BE49-F238E27FC236}">
                <a16:creationId xmlns:a16="http://schemas.microsoft.com/office/drawing/2014/main" id="{81CB560F-70A7-57E6-7568-545164142F4D}"/>
              </a:ext>
            </a:extLst>
          </p:cNvPr>
          <p:cNvPicPr>
            <a:picLocks noChangeAspect="1"/>
          </p:cNvPicPr>
          <p:nvPr/>
        </p:nvPicPr>
        <p:blipFill>
          <a:blip r:embed="rId2"/>
          <a:stretch>
            <a:fillRect/>
          </a:stretch>
        </p:blipFill>
        <p:spPr>
          <a:xfrm>
            <a:off x="3092598" y="1875935"/>
            <a:ext cx="4568582" cy="1735389"/>
          </a:xfrm>
          <a:prstGeom prst="rect">
            <a:avLst/>
          </a:prstGeom>
        </p:spPr>
      </p:pic>
      <p:pic>
        <p:nvPicPr>
          <p:cNvPr id="8" name="图片 7">
            <a:extLst>
              <a:ext uri="{FF2B5EF4-FFF2-40B4-BE49-F238E27FC236}">
                <a16:creationId xmlns:a16="http://schemas.microsoft.com/office/drawing/2014/main" id="{5A96F78D-BFF1-7FE6-8BAE-D74DD137B01D}"/>
              </a:ext>
            </a:extLst>
          </p:cNvPr>
          <p:cNvPicPr>
            <a:picLocks noChangeAspect="1"/>
          </p:cNvPicPr>
          <p:nvPr/>
        </p:nvPicPr>
        <p:blipFill>
          <a:blip r:embed="rId3"/>
          <a:stretch>
            <a:fillRect/>
          </a:stretch>
        </p:blipFill>
        <p:spPr>
          <a:xfrm>
            <a:off x="8379572" y="1784535"/>
            <a:ext cx="3368841" cy="3288930"/>
          </a:xfrm>
          <a:prstGeom prst="rect">
            <a:avLst/>
          </a:prstGeom>
        </p:spPr>
      </p:pic>
      <p:sp>
        <p:nvSpPr>
          <p:cNvPr id="11" name="矩形 10">
            <a:extLst>
              <a:ext uri="{FF2B5EF4-FFF2-40B4-BE49-F238E27FC236}">
                <a16:creationId xmlns:a16="http://schemas.microsoft.com/office/drawing/2014/main" id="{7CFE363C-5E3A-C87B-0D3D-000BC8929E36}"/>
              </a:ext>
            </a:extLst>
          </p:cNvPr>
          <p:cNvSpPr/>
          <p:nvPr/>
        </p:nvSpPr>
        <p:spPr>
          <a:xfrm>
            <a:off x="3092598" y="3992153"/>
            <a:ext cx="4568582" cy="1081312"/>
          </a:xfrm>
          <a:prstGeom prst="rect">
            <a:avLst/>
          </a:prstGeom>
          <a:solidFill>
            <a:srgbClr val="E4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200"/>
              </a:spcAft>
            </a:pPr>
            <a:r>
              <a:rPr lang="zh-CN" altLang="en-US"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初始结构 空气</a:t>
            </a:r>
            <a:r>
              <a:rPr lang="en-US" altLang="zh-CN"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 L (0.3H) (0.3L 0.3H)^5 | </a:t>
            </a:r>
            <a:r>
              <a:rPr lang="zh-CN" altLang="en-US"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玻璃</a:t>
            </a:r>
            <a:r>
              <a:rPr lang="en-US" altLang="zh-CN"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zh-CN" altLang="en-US"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是通过公式工具构建的。</a:t>
            </a:r>
            <a:endParaRPr lang="en-US" altLang="zh-CN" sz="1400" dirty="0">
              <a:solidFill>
                <a:srgbClr val="4472C4"/>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文本框 3">
            <a:extLst>
              <a:ext uri="{FF2B5EF4-FFF2-40B4-BE49-F238E27FC236}">
                <a16:creationId xmlns:a16="http://schemas.microsoft.com/office/drawing/2014/main" id="{35C29D56-E9D8-C8F4-BF51-27969EB606A9}"/>
              </a:ext>
            </a:extLst>
          </p:cNvPr>
          <p:cNvSpPr txBox="1"/>
          <p:nvPr/>
        </p:nvSpPr>
        <p:spPr>
          <a:xfrm>
            <a:off x="3013750" y="6021726"/>
            <a:ext cx="4081212" cy="307777"/>
          </a:xfrm>
          <a:prstGeom prst="rect">
            <a:avLst/>
          </a:prstGeom>
          <a:noFill/>
          <a:ln w="19050">
            <a:noFill/>
          </a:ln>
        </p:spPr>
        <p:txBody>
          <a:bodyPr wrap="square">
            <a:spAutoFit/>
          </a:bodyPr>
          <a:lstStyle/>
          <a:p>
            <a:r>
              <a:rPr lang="zh-CN" altLang="en-US"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关于公式工具的更多信息</a:t>
            </a:r>
            <a:r>
              <a:rPr lang="en-US" altLang="zh-CN" sz="14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400" dirty="0"/>
          </a:p>
        </p:txBody>
      </p:sp>
      <p:sp>
        <p:nvSpPr>
          <p:cNvPr id="9" name="文本框 8">
            <a:extLst>
              <a:ext uri="{FF2B5EF4-FFF2-40B4-BE49-F238E27FC236}">
                <a16:creationId xmlns:a16="http://schemas.microsoft.com/office/drawing/2014/main" id="{ADBE19FE-D7A7-997B-FC43-40C2FEEED2E9}"/>
              </a:ext>
            </a:extLst>
          </p:cNvPr>
          <p:cNvSpPr txBox="1"/>
          <p:nvPr/>
        </p:nvSpPr>
        <p:spPr>
          <a:xfrm>
            <a:off x="5355685" y="6021726"/>
            <a:ext cx="2228941" cy="307777"/>
          </a:xfrm>
          <a:prstGeom prst="rect">
            <a:avLst/>
          </a:prstGeom>
          <a:noFill/>
          <a:ln w="19050">
            <a:noFill/>
          </a:ln>
        </p:spPr>
        <p:txBody>
          <a:bodyPr wrap="square">
            <a:spAutoFit/>
          </a:bodyPr>
          <a:lstStyle/>
          <a:p>
            <a:r>
              <a:rPr lang="en-US" altLang="zh-CN" sz="1400" u="sng" dirty="0">
                <a:solidFill>
                  <a:srgbClr val="4472C4"/>
                </a:solidFill>
                <a:latin typeface="Arial Unicode MS" panose="020B0604020202020204" pitchFamily="34" charset="-122"/>
                <a:ea typeface="Arial Unicode MS" panose="020B0604020202020204" pitchFamily="34" charset="-122"/>
                <a:cs typeface="Arial Unicode MS" panose="020B0604020202020204" pitchFamily="34" charset="-122"/>
              </a:rPr>
              <a:t>Tutorial 02: Formula Tool</a:t>
            </a:r>
            <a:endParaRPr lang="zh-CN" altLang="en-US" sz="1400" u="sng" dirty="0">
              <a:solidFill>
                <a:srgbClr val="4472C4"/>
              </a:solidFill>
            </a:endParaRPr>
          </a:p>
        </p:txBody>
      </p:sp>
      <p:pic>
        <p:nvPicPr>
          <p:cNvPr id="16" name="图形 15" descr="文件夹搜索 轮廓">
            <a:extLst>
              <a:ext uri="{FF2B5EF4-FFF2-40B4-BE49-F238E27FC236}">
                <a16:creationId xmlns:a16="http://schemas.microsoft.com/office/drawing/2014/main" id="{37658783-E81D-B358-2B4D-CEED3897EC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20530" y="6021873"/>
            <a:ext cx="322436" cy="322436"/>
          </a:xfrm>
          <a:prstGeom prst="rect">
            <a:avLst/>
          </a:prstGeom>
        </p:spPr>
      </p:pic>
      <p:sp>
        <p:nvSpPr>
          <p:cNvPr id="17" name="箭头: 右 16">
            <a:extLst>
              <a:ext uri="{FF2B5EF4-FFF2-40B4-BE49-F238E27FC236}">
                <a16:creationId xmlns:a16="http://schemas.microsoft.com/office/drawing/2014/main" id="{AA985CC8-CA2D-E0C8-E614-B24AB83D6B11}"/>
              </a:ext>
            </a:extLst>
          </p:cNvPr>
          <p:cNvSpPr/>
          <p:nvPr/>
        </p:nvSpPr>
        <p:spPr>
          <a:xfrm>
            <a:off x="7816049" y="2743629"/>
            <a:ext cx="408653" cy="28052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Rechteck: abgerundete Ecken 6">
            <a:extLst>
              <a:ext uri="{FF2B5EF4-FFF2-40B4-BE49-F238E27FC236}">
                <a16:creationId xmlns:a16="http://schemas.microsoft.com/office/drawing/2014/main" id="{53873AF1-FD00-CFF7-1B9A-B9BF8E6756E2}"/>
              </a:ext>
            </a:extLst>
          </p:cNvPr>
          <p:cNvSpPr/>
          <p:nvPr/>
        </p:nvSpPr>
        <p:spPr>
          <a:xfrm>
            <a:off x="377413" y="1783056"/>
            <a:ext cx="2238158" cy="675167"/>
          </a:xfrm>
          <a:prstGeom prst="roundRect">
            <a:avLst/>
          </a:prstGeom>
          <a:solidFill>
            <a:schemeClr val="accent1"/>
          </a:solidFill>
          <a:ln w="28575" cap="flat" cmpd="sng" algn="ctr">
            <a:solidFill>
              <a:schemeClr val="accent1"/>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初始结构</a:t>
            </a:r>
            <a:endParaRPr kumimoji="0" 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 name="Rechteck: abgerundete Ecken 6">
            <a:extLst>
              <a:ext uri="{FF2B5EF4-FFF2-40B4-BE49-F238E27FC236}">
                <a16:creationId xmlns:a16="http://schemas.microsoft.com/office/drawing/2014/main" id="{473FB8BB-E474-D4FF-2605-E9311F9AA432}"/>
              </a:ext>
            </a:extLst>
          </p:cNvPr>
          <p:cNvSpPr/>
          <p:nvPr/>
        </p:nvSpPr>
        <p:spPr>
          <a:xfrm>
            <a:off x="377413" y="3227794"/>
            <a:ext cx="2238158" cy="675167"/>
          </a:xfrm>
          <a:prstGeom prst="roundRect">
            <a:avLst/>
          </a:prstGeom>
          <a:noFill/>
          <a:ln w="28575" cap="flat" cmpd="sng" algn="ctr">
            <a:solidFill>
              <a:srgbClr val="4472C4"/>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kern="0" dirty="0">
                <a:solidFill>
                  <a:schemeClr val="accent1"/>
                </a:solidFill>
                <a:latin typeface="微软雅黑" panose="020B0503020204020204" pitchFamily="34" charset="-122"/>
                <a:ea typeface="微软雅黑" panose="020B0503020204020204" pitchFamily="34" charset="-122"/>
              </a:rPr>
              <a:t>优化设置</a:t>
            </a:r>
            <a:endParaRPr kumimoji="0" 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10" name="Rechteck: abgerundete Ecken 6">
            <a:extLst>
              <a:ext uri="{FF2B5EF4-FFF2-40B4-BE49-F238E27FC236}">
                <a16:creationId xmlns:a16="http://schemas.microsoft.com/office/drawing/2014/main" id="{E39CA4A9-83B6-A99D-5CC8-87E5462A81BA}"/>
              </a:ext>
            </a:extLst>
          </p:cNvPr>
          <p:cNvSpPr/>
          <p:nvPr/>
        </p:nvSpPr>
        <p:spPr>
          <a:xfrm>
            <a:off x="377413" y="4781364"/>
            <a:ext cx="2238158" cy="675167"/>
          </a:xfrm>
          <a:prstGeom prst="roundRect">
            <a:avLst/>
          </a:prstGeom>
          <a:noFill/>
          <a:ln w="28575" cap="flat" cmpd="sng" algn="ctr">
            <a:solidFill>
              <a:srgbClr val="4472C4"/>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结果查看</a:t>
            </a:r>
            <a:endParaRPr kumimoji="0" 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12" name="内容占位符 10">
            <a:extLst>
              <a:ext uri="{FF2B5EF4-FFF2-40B4-BE49-F238E27FC236}">
                <a16:creationId xmlns:a16="http://schemas.microsoft.com/office/drawing/2014/main" id="{96797ACD-B034-297B-58ED-B1CD75E19A9C}"/>
              </a:ext>
            </a:extLst>
          </p:cNvPr>
          <p:cNvSpPr txBox="1">
            <a:spLocks/>
          </p:cNvSpPr>
          <p:nvPr/>
        </p:nvSpPr>
        <p:spPr>
          <a:xfrm>
            <a:off x="377414" y="153146"/>
            <a:ext cx="4737100" cy="415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rgbClr val="2F5597"/>
                </a:solidFill>
                <a:latin typeface="微软雅黑" panose="020B0503020204020204" pitchFamily="34" charset="-122"/>
                <a:ea typeface="微软雅黑" panose="020B0503020204020204" pitchFamily="34" charset="-122"/>
                <a:cs typeface="Times New Roman" panose="02020603050405020304" pitchFamily="18" charset="0"/>
              </a:rPr>
              <a:t>设计流程</a:t>
            </a:r>
            <a:endParaRPr lang="zh-CN" altLang="en-US" sz="2600" b="1" dirty="0">
              <a:solidFill>
                <a:srgbClr val="2F5597"/>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258259888"/>
      </p:ext>
    </p:extLst>
  </p:cSld>
  <p:clrMapOvr>
    <a:masterClrMapping/>
  </p:clrMapOvr>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C55A11"/>
          </a:solid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txDef>
      <a:spPr>
        <a:noFill/>
        <a:ln w="19050">
          <a:noFill/>
        </a:ln>
      </a:spPr>
      <a:bodyPr wrap="square" rtlCol="0">
        <a:spAutoFit/>
      </a:bodyPr>
      <a:lstStyle>
        <a:defPPr algn="l">
          <a:lnSpc>
            <a:spcPts val="2560"/>
          </a:lnSpc>
          <a:defRPr dirty="0">
            <a:latin typeface="Times New Roman" panose="02020603050405020304" pitchFamily="18"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40340</TotalTime>
  <Words>623</Words>
  <Application>Microsoft Office PowerPoint</Application>
  <PresentationFormat>宽屏</PresentationFormat>
  <Paragraphs>76</Paragraphs>
  <Slides>14</Slides>
  <Notes>0</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14</vt:i4>
      </vt:variant>
    </vt:vector>
  </HeadingPairs>
  <TitlesOfParts>
    <vt:vector size="26" baseType="lpstr">
      <vt:lpstr>Adobe Garamond Pro</vt:lpstr>
      <vt:lpstr>Arial Unicode MS</vt:lpstr>
      <vt:lpstr>等线</vt:lpstr>
      <vt:lpstr>等线 Light</vt:lpstr>
      <vt:lpstr>微软雅黑</vt:lpstr>
      <vt:lpstr>Arial</vt:lpstr>
      <vt:lpstr>Cambria Math</vt:lpstr>
      <vt:lpstr>Times New Roman</vt:lpstr>
      <vt:lpstr>Wingdings</vt:lpstr>
      <vt:lpstr>1_自定义设计方案</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康</dc:creator>
  <cp:lastModifiedBy>c96709</cp:lastModifiedBy>
  <cp:revision>381</cp:revision>
  <dcterms:created xsi:type="dcterms:W3CDTF">2023-08-10T06:32:23Z</dcterms:created>
  <dcterms:modified xsi:type="dcterms:W3CDTF">2025-06-23T09:59:37Z</dcterms:modified>
</cp:coreProperties>
</file>